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4" r:id="rId2"/>
    <p:sldId id="278" r:id="rId3"/>
    <p:sldId id="279" r:id="rId4"/>
    <p:sldId id="281" r:id="rId5"/>
    <p:sldId id="287" r:id="rId6"/>
    <p:sldId id="303" r:id="rId7"/>
    <p:sldId id="311" r:id="rId8"/>
    <p:sldId id="304" r:id="rId9"/>
    <p:sldId id="306" r:id="rId10"/>
    <p:sldId id="305" r:id="rId11"/>
    <p:sldId id="292" r:id="rId12"/>
    <p:sldId id="312" r:id="rId13"/>
    <p:sldId id="313" r:id="rId14"/>
    <p:sldId id="315" r:id="rId15"/>
    <p:sldId id="314" r:id="rId16"/>
    <p:sldId id="310" r:id="rId17"/>
    <p:sldId id="302" r:id="rId18"/>
    <p:sldId id="301" r:id="rId19"/>
    <p:sldId id="299" r:id="rId20"/>
    <p:sldId id="300" r:id="rId21"/>
    <p:sldId id="298" r:id="rId22"/>
    <p:sldId id="271" r:id="rId23"/>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62">
          <p15:clr>
            <a:srgbClr val="A4A3A4"/>
          </p15:clr>
        </p15:guide>
        <p15:guide id="2" pos="420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114FFB"/>
    <a:srgbClr val="B2B2B2"/>
    <a:srgbClr val="FFFFCC"/>
    <a:srgbClr val="FFFF99"/>
    <a:srgbClr val="0066FF"/>
    <a:srgbClr val="FAFD00"/>
    <a:srgbClr val="FF6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73152" autoAdjust="0"/>
  </p:normalViewPr>
  <p:slideViewPr>
    <p:cSldViewPr snapToGrid="0" snapToObjects="1">
      <p:cViewPr varScale="1">
        <p:scale>
          <a:sx n="101" d="100"/>
          <a:sy n="101" d="100"/>
        </p:scale>
        <p:origin x="1914" y="108"/>
      </p:cViewPr>
      <p:guideLst>
        <p:guide orient="horz" pos="1962"/>
        <p:guide pos="420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8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a:spcBef>
                <a:spcPct val="0"/>
              </a:spcBef>
              <a:buFontTx/>
              <a:buNone/>
              <a:defRPr sz="1200"/>
            </a:lvl1pPr>
          </a:lstStyle>
          <a:p>
            <a:pPr>
              <a:defRPr/>
            </a:pPr>
            <a:endParaRPr lang="en-US" dirty="0"/>
          </a:p>
        </p:txBody>
      </p:sp>
      <p:sp>
        <p:nvSpPr>
          <p:cNvPr id="31747" name="Rectangle 3"/>
          <p:cNvSpPr>
            <a:spLocks noGrp="1" noChangeArrowheads="1"/>
          </p:cNvSpPr>
          <p:nvPr>
            <p:ph type="dt" sz="quarter" idx="1"/>
          </p:nvPr>
        </p:nvSpPr>
        <p:spPr bwMode="auto">
          <a:xfrm>
            <a:off x="3976333" y="0"/>
            <a:ext cx="3041968" cy="465296"/>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algn="r">
              <a:spcBef>
                <a:spcPct val="0"/>
              </a:spcBef>
              <a:buFontTx/>
              <a:buNone/>
              <a:defRPr sz="1200"/>
            </a:lvl1pPr>
          </a:lstStyle>
          <a:p>
            <a:pPr>
              <a:defRPr/>
            </a:pPr>
            <a:endParaRPr lang="en-US" dirty="0"/>
          </a:p>
        </p:txBody>
      </p:sp>
      <p:sp>
        <p:nvSpPr>
          <p:cNvPr id="31748" name="Rectangle 4"/>
          <p:cNvSpPr>
            <a:spLocks noGrp="1" noChangeArrowheads="1"/>
          </p:cNvSpPr>
          <p:nvPr>
            <p:ph type="ftr" sz="quarter" idx="2"/>
          </p:nvPr>
        </p:nvSpPr>
        <p:spPr bwMode="auto">
          <a:xfrm>
            <a:off x="0" y="8839014"/>
            <a:ext cx="3041968" cy="465296"/>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a:spcBef>
                <a:spcPct val="0"/>
              </a:spcBef>
              <a:buFontTx/>
              <a:buNone/>
              <a:defRPr sz="1200"/>
            </a:lvl1pPr>
          </a:lstStyle>
          <a:p>
            <a:pPr>
              <a:defRPr/>
            </a:pPr>
            <a:endParaRPr lang="en-US" dirty="0"/>
          </a:p>
        </p:txBody>
      </p:sp>
      <p:sp>
        <p:nvSpPr>
          <p:cNvPr id="31749" name="Rectangle 5"/>
          <p:cNvSpPr>
            <a:spLocks noGrp="1" noChangeArrowheads="1"/>
          </p:cNvSpPr>
          <p:nvPr>
            <p:ph type="sldNum" sz="quarter" idx="3"/>
          </p:nvPr>
        </p:nvSpPr>
        <p:spPr bwMode="auto">
          <a:xfrm>
            <a:off x="3976333" y="8839014"/>
            <a:ext cx="3041968" cy="465296"/>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algn="r">
              <a:spcBef>
                <a:spcPct val="0"/>
              </a:spcBef>
              <a:buFontTx/>
              <a:buNone/>
              <a:defRPr sz="1200"/>
            </a:lvl1pPr>
          </a:lstStyle>
          <a:p>
            <a:pPr>
              <a:defRPr/>
            </a:pPr>
            <a:fld id="{3ACEB243-964A-405C-A61F-0FB4A140D5CE}" type="slidenum">
              <a:rPr lang="en-US"/>
              <a:pPr>
                <a:defRPr/>
              </a:pPr>
              <a:t>‹#›</a:t>
            </a:fld>
            <a:endParaRPr lang="en-US" dirty="0"/>
          </a:p>
        </p:txBody>
      </p:sp>
    </p:spTree>
    <p:extLst>
      <p:ext uri="{BB962C8B-B14F-4D97-AF65-F5344CB8AC3E}">
        <p14:creationId xmlns:p14="http://schemas.microsoft.com/office/powerpoint/2010/main" val="1945991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a:spcBef>
                <a:spcPct val="0"/>
              </a:spcBef>
              <a:buFontTx/>
              <a:buNone/>
              <a:defRPr sz="1200"/>
            </a:lvl1pPr>
          </a:lstStyle>
          <a:p>
            <a:pPr>
              <a:defRPr/>
            </a:pPr>
            <a:endParaRPr lang="en-US" dirty="0"/>
          </a:p>
        </p:txBody>
      </p:sp>
      <p:sp>
        <p:nvSpPr>
          <p:cNvPr id="11267"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lvl1pPr algn="r">
              <a:spcBef>
                <a:spcPct val="0"/>
              </a:spcBef>
              <a:buFontTx/>
              <a:buNone/>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65" tIns="46634" rIns="93265" bIns="466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a:spcBef>
                <a:spcPct val="0"/>
              </a:spcBef>
              <a:buFontTx/>
              <a:buNone/>
              <a:defRPr sz="1200"/>
            </a:lvl1pPr>
          </a:lstStyle>
          <a:p>
            <a:pPr>
              <a:defRPr/>
            </a:pPr>
            <a:endParaRPr lang="en-US" dirty="0"/>
          </a:p>
        </p:txBody>
      </p:sp>
      <p:sp>
        <p:nvSpPr>
          <p:cNvPr id="11271"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65" tIns="46634" rIns="93265" bIns="46634" numCol="1" anchor="b" anchorCtr="0" compatLnSpc="1">
            <a:prstTxWarp prst="textNoShape">
              <a:avLst/>
            </a:prstTxWarp>
          </a:bodyPr>
          <a:lstStyle>
            <a:lvl1pPr algn="r">
              <a:spcBef>
                <a:spcPct val="0"/>
              </a:spcBef>
              <a:buFontTx/>
              <a:buNone/>
              <a:defRPr sz="1200"/>
            </a:lvl1pPr>
          </a:lstStyle>
          <a:p>
            <a:pPr>
              <a:defRPr/>
            </a:pPr>
            <a:fld id="{9C24586D-4DAC-495C-8B1C-A8192982D01D}" type="slidenum">
              <a:rPr lang="en-US"/>
              <a:pPr>
                <a:defRPr/>
              </a:pPr>
              <a:t>‹#›</a:t>
            </a:fld>
            <a:endParaRPr lang="en-US" dirty="0"/>
          </a:p>
        </p:txBody>
      </p:sp>
    </p:spTree>
    <p:extLst>
      <p:ext uri="{BB962C8B-B14F-4D97-AF65-F5344CB8AC3E}">
        <p14:creationId xmlns:p14="http://schemas.microsoft.com/office/powerpoint/2010/main" val="298446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Because most in this audience are “Device Guys” this presentation will be mostly metrology data to explain how these measurements developed and directed this work. </a:t>
            </a:r>
          </a:p>
          <a:p>
            <a:r>
              <a:rPr lang="en-US" sz="1600" dirty="0"/>
              <a:t>Therefore the sequence of this presentation is somewhat different than the printed version and you may find it difficult to follow along in the printed version. </a:t>
            </a:r>
          </a:p>
          <a:p>
            <a:r>
              <a:rPr lang="en-US" sz="1600" dirty="0"/>
              <a:t>The CDM test was developed many years ago with materials common and familiar to the semiconductor industry. </a:t>
            </a:r>
          </a:p>
          <a:p>
            <a:r>
              <a:rPr lang="en-US" sz="1600" dirty="0"/>
              <a:t>The CDM verification methods used today needed improvements in repeatability. </a:t>
            </a:r>
          </a:p>
          <a:p>
            <a:r>
              <a:rPr lang="en-US" sz="1600" dirty="0"/>
              <a:t>Improved measurement accuracy will improve repeatability as a result. </a:t>
            </a:r>
          </a:p>
          <a:p>
            <a:r>
              <a:rPr lang="en-US" sz="1600" dirty="0"/>
              <a:t>The original CDM test was intended to simulate the CDM threat with acceptable repeatability between testers. </a:t>
            </a:r>
          </a:p>
          <a:p>
            <a:endParaRPr lang="en-US" sz="1600"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a:t>
            </a:fld>
            <a:endParaRPr lang="en-US" dirty="0"/>
          </a:p>
        </p:txBody>
      </p:sp>
    </p:spTree>
    <p:extLst>
      <p:ext uri="{BB962C8B-B14F-4D97-AF65-F5344CB8AC3E}">
        <p14:creationId xmlns:p14="http://schemas.microsoft.com/office/powerpoint/2010/main" val="257966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dielectric constant of the CDM homemade verification module capacitors. </a:t>
            </a:r>
          </a:p>
          <a:p>
            <a:r>
              <a:rPr lang="en-US" baseline="0" dirty="0" smtClean="0"/>
              <a:t>Not only is the dielectric constant variable with frequency; but the dielectric loss factor is high at 1 GHz and above it is not typically specified. </a:t>
            </a:r>
          </a:p>
          <a:p>
            <a:r>
              <a:rPr lang="en-US" baseline="0" dirty="0" smtClean="0"/>
              <a:t>Its differences between wet and dry adds to the frequency response of the </a:t>
            </a:r>
            <a:r>
              <a:rPr lang="en-US" dirty="0" smtClean="0"/>
              <a:t>disk resistor used for the original CDM current sensors.</a:t>
            </a:r>
            <a:r>
              <a:rPr lang="en-US" baseline="0" dirty="0" smtClean="0"/>
              <a:t> </a:t>
            </a:r>
          </a:p>
          <a:p>
            <a:r>
              <a:rPr lang="en-US" baseline="0" dirty="0" smtClean="0"/>
              <a:t>Note that this limited measurement data ends at about 1500 MHz, because it is typically not used for more than a few cm trace lengths with higher frequency data signals.  </a:t>
            </a:r>
          </a:p>
          <a:p>
            <a:r>
              <a:rPr lang="en-US" baseline="0" dirty="0" smtClean="0"/>
              <a:t>FR4 is not a good dielectric to be used as a reference discharge capacitor at high frequencies! Actually, it is a lousy dielectric for any standard application.</a:t>
            </a:r>
          </a:p>
          <a:p>
            <a:r>
              <a:rPr lang="en-US" baseline="0" dirty="0" smtClean="0"/>
              <a:t>8/4/2016</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10</a:t>
            </a:fld>
            <a:endParaRPr lang="en-US" dirty="0"/>
          </a:p>
        </p:txBody>
      </p:sp>
    </p:spTree>
    <p:extLst>
      <p:ext uri="{BB962C8B-B14F-4D97-AF65-F5344CB8AC3E}">
        <p14:creationId xmlns:p14="http://schemas.microsoft.com/office/powerpoint/2010/main" val="196511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dielectric constant of 99% alumina which changes less than 1% up to 3000 </a:t>
            </a:r>
            <a:r>
              <a:rPr lang="en-US" baseline="0" dirty="0" err="1" smtClean="0"/>
              <a:t>MHz.</a:t>
            </a:r>
            <a:r>
              <a:rPr lang="en-US" baseline="0" dirty="0" smtClean="0"/>
              <a:t> </a:t>
            </a:r>
          </a:p>
          <a:p>
            <a:r>
              <a:rPr lang="en-US" baseline="0" dirty="0" smtClean="0"/>
              <a:t>In addition, its loss factor is less than 1/100</a:t>
            </a:r>
            <a:r>
              <a:rPr lang="en-US" baseline="30000" dirty="0" smtClean="0"/>
              <a:t>th</a:t>
            </a:r>
            <a:r>
              <a:rPr lang="en-US" baseline="0" dirty="0" smtClean="0"/>
              <a:t> that of FR4 at CDM discharge frequencies. </a:t>
            </a:r>
          </a:p>
          <a:p>
            <a:r>
              <a:rPr lang="en-US" baseline="0" dirty="0" smtClean="0"/>
              <a:t>The lower loss factor at these frequencies does not absorb any of the charge so it is all delivered to the discharge. </a:t>
            </a:r>
          </a:p>
          <a:p>
            <a:r>
              <a:rPr lang="en-US" baseline="0" dirty="0" smtClean="0"/>
              <a:t>When the exact same capacitance values for FR4 and Alumina are used as verification modules, the discharge from the alumina capacitor is 10 % higher amplitude than that from the FR4.  </a:t>
            </a:r>
          </a:p>
          <a:p>
            <a:r>
              <a:rPr lang="en-US" dirty="0" smtClean="0"/>
              <a:t>Let me point out that all</a:t>
            </a:r>
            <a:r>
              <a:rPr lang="en-US" baseline="0" dirty="0" smtClean="0"/>
              <a:t> the waveforms displayed in this presentation and the paper are discharges from verification modules.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11</a:t>
            </a:fld>
            <a:endParaRPr lang="en-US"/>
          </a:p>
        </p:txBody>
      </p:sp>
    </p:spTree>
    <p:extLst>
      <p:ext uri="{BB962C8B-B14F-4D97-AF65-F5344CB8AC3E}">
        <p14:creationId xmlns:p14="http://schemas.microsoft.com/office/powerpoint/2010/main" val="224562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frequency response of the </a:t>
            </a:r>
            <a:r>
              <a:rPr lang="en-US" dirty="0" smtClean="0"/>
              <a:t>disk resistor used for the original CDM current sensors.</a:t>
            </a:r>
            <a:r>
              <a:rPr lang="en-US" baseline="0" dirty="0" smtClean="0"/>
              <a:t> </a:t>
            </a:r>
          </a:p>
          <a:p>
            <a:r>
              <a:rPr lang="en-US" dirty="0" smtClean="0"/>
              <a:t>The red response is taken directly from the original 1988</a:t>
            </a:r>
            <a:r>
              <a:rPr lang="en-US" baseline="0" dirty="0" smtClean="0"/>
              <a:t> paper. </a:t>
            </a:r>
          </a:p>
          <a:p>
            <a:r>
              <a:rPr lang="en-US" baseline="0" dirty="0" smtClean="0"/>
              <a:t>I physically transferred the original response at this amplitude and time scale, so all current sensors can be viewed with the same parameters.</a:t>
            </a:r>
          </a:p>
          <a:p>
            <a:r>
              <a:rPr lang="en-US" baseline="0" dirty="0" smtClean="0"/>
              <a:t>The nominal attenuation is 28.3 dB which is used as a zero reference for the 1 ohm per volt sensitivity of a one ohm current sensing resistor when measured in a 50 ohm system. </a:t>
            </a:r>
          </a:p>
          <a:p>
            <a:r>
              <a:rPr lang="en-US" baseline="0" dirty="0" smtClean="0"/>
              <a:t>The ripple is caused by reflections when measuring one ohm impedance in a 50 ohm system. </a:t>
            </a:r>
          </a:p>
          <a:p>
            <a:r>
              <a:rPr lang="en-US" baseline="0" dirty="0" smtClean="0"/>
              <a:t>The black line is my estimate of the frequency response if the one ohm current sensing resistor had more attenuators been used eliminate the effect of reflections. </a:t>
            </a:r>
          </a:p>
          <a:p>
            <a:r>
              <a:rPr lang="en-US" baseline="0" dirty="0" smtClean="0"/>
              <a:t>The basic issue here is that you would expect the response measured with the specified 1 GHz scope which is down 3 dB at that point, would be fairly consistent from scope to scope and current sensor to current sensor. Somehow the individual responses shown in the previous slide were not closely repeatable. </a:t>
            </a:r>
          </a:p>
          <a:p>
            <a:r>
              <a:rPr lang="en-US" baseline="0" dirty="0" smtClean="0"/>
              <a:t>*Note that at 2.5 GHz the response is has increased to 2 </a:t>
            </a:r>
            <a:r>
              <a:rPr lang="en-US" baseline="0" dirty="0" err="1" smtClean="0"/>
              <a:t>dB.</a:t>
            </a:r>
            <a:endParaRPr lang="en-US" baseline="0" dirty="0" smtClean="0"/>
          </a:p>
          <a:p>
            <a:r>
              <a:rPr lang="en-US" baseline="0" dirty="0" smtClean="0"/>
              <a:t>This was the last time that a current sensor was measured in the frequency domain until the newly designed unit. </a:t>
            </a:r>
          </a:p>
          <a:p>
            <a:r>
              <a:rPr lang="en-US" baseline="0" dirty="0" smtClean="0"/>
              <a:t>0.1 dB= 1.16 %     1 dB = 12.2%</a:t>
            </a:r>
          </a:p>
          <a:p>
            <a:endParaRPr lang="en-US" baseline="0" dirty="0" smtClean="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12</a:t>
            </a:fld>
            <a:endParaRPr lang="en-US"/>
          </a:p>
        </p:txBody>
      </p:sp>
    </p:spTree>
    <p:extLst>
      <p:ext uri="{BB962C8B-B14F-4D97-AF65-F5344CB8AC3E}">
        <p14:creationId xmlns:p14="http://schemas.microsoft.com/office/powerpoint/2010/main" val="189743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Sucoflex</a:t>
            </a:r>
            <a:r>
              <a:rPr lang="en-US" dirty="0" smtClean="0"/>
              <a:t> 104 coaxial cable that is supplied with the RCDM3 tester has a low but definite loss at CDM discharge frequencies. </a:t>
            </a:r>
          </a:p>
          <a:p>
            <a:r>
              <a:rPr lang="en-US" baseline="0" dirty="0" smtClean="0"/>
              <a:t>This loss with frequency is fairly uniform among these cables and its variations with frequency can be ignored for the present. </a:t>
            </a:r>
          </a:p>
          <a:p>
            <a:r>
              <a:rPr lang="en-US" baseline="0" dirty="0" smtClean="0"/>
              <a:t>It is shown to be complete in analyzing the frequency response of each measurement component.</a:t>
            </a:r>
          </a:p>
          <a:p>
            <a:pPr defTabSz="914194">
              <a:defRPr/>
            </a:pPr>
            <a:r>
              <a:rPr lang="en-US" baseline="0" dirty="0" smtClean="0"/>
              <a:t>0.1 dB= 1.16 %     1 dB = 12.2</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13</a:t>
            </a:fld>
            <a:endParaRPr lang="en-US"/>
          </a:p>
        </p:txBody>
      </p:sp>
    </p:spTree>
    <p:extLst>
      <p:ext uri="{BB962C8B-B14F-4D97-AF65-F5344CB8AC3E}">
        <p14:creationId xmlns:p14="http://schemas.microsoft.com/office/powerpoint/2010/main" val="280921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our resistor manufacturing technology,</a:t>
            </a:r>
            <a:r>
              <a:rPr lang="en-US" baseline="0" dirty="0" smtClean="0"/>
              <a:t> we fired silver electrodes on both sides of ten mil alumina to make a series of HF capacitor to measure their discharge waveforms. </a:t>
            </a:r>
          </a:p>
          <a:p>
            <a:pPr defTabSz="914194">
              <a:defRPr/>
            </a:pPr>
            <a:r>
              <a:rPr lang="en-US" baseline="0" dirty="0" smtClean="0"/>
              <a:t>The photo on the right show the spare piece of 10 mil alumina with four silver top capacitor electrodes on it. </a:t>
            </a:r>
          </a:p>
          <a:p>
            <a:pPr defTabSz="914194">
              <a:defRPr/>
            </a:pPr>
            <a:r>
              <a:rPr lang="en-US" baseline="0" dirty="0" smtClean="0"/>
              <a:t>It is sitting on the bare RCDM3 charge plate (We removed the FR4 insulator)</a:t>
            </a:r>
          </a:p>
          <a:p>
            <a:pPr defTabSz="914194">
              <a:defRPr/>
            </a:pPr>
            <a:r>
              <a:rPr lang="en-US" baseline="0" dirty="0" smtClean="0"/>
              <a:t>We put alignment marks on the smallest capacitor disk to assist in lining it up with the pogo pin for the discharge.</a:t>
            </a:r>
          </a:p>
          <a:p>
            <a:r>
              <a:rPr lang="en-US" baseline="0" dirty="0" smtClean="0"/>
              <a:t>We measured them with the new uniform response current sensor to identify the resonant frequencies produced by each capacitor.</a:t>
            </a:r>
          </a:p>
          <a:p>
            <a:r>
              <a:rPr lang="en-US" baseline="0" dirty="0" smtClean="0"/>
              <a:t>This plot identifies the frequency range expected for each discharge capacitor value. </a:t>
            </a:r>
          </a:p>
          <a:p>
            <a:r>
              <a:rPr lang="en-US" baseline="0" dirty="0" smtClean="0"/>
              <a:t>The high frequency end at 2500 MHz occurs with about 1 pF of capacitance and the low frequency end of about 600 MHz is determined by the 330 pf capacitor value. </a:t>
            </a:r>
          </a:p>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14</a:t>
            </a:fld>
            <a:endParaRPr lang="en-US"/>
          </a:p>
        </p:txBody>
      </p:sp>
    </p:spTree>
    <p:extLst>
      <p:ext uri="{BB962C8B-B14F-4D97-AF65-F5344CB8AC3E}">
        <p14:creationId xmlns:p14="http://schemas.microsoft.com/office/powerpoint/2010/main" val="401053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CDM circuit includes spark resistance damping of the sine wave and</a:t>
            </a:r>
            <a:r>
              <a:rPr lang="en-US" baseline="0" dirty="0" smtClean="0"/>
              <a:t> the one ohm current sensing resistor; as well as high frequency losses in each component.</a:t>
            </a:r>
          </a:p>
          <a:p>
            <a:r>
              <a:rPr lang="en-US" baseline="0" dirty="0" smtClean="0"/>
              <a:t>They produce a highly damped discharge waveform anyone doing CDM testis is familiar with.  </a:t>
            </a:r>
            <a:endParaRPr lang="en-US" dirty="0" smtClean="0"/>
          </a:p>
          <a:p>
            <a:r>
              <a:rPr lang="en-US" dirty="0" smtClean="0"/>
              <a:t>Be aware that all</a:t>
            </a:r>
            <a:r>
              <a:rPr lang="en-US" baseline="0" dirty="0" smtClean="0"/>
              <a:t> the waveforms displayed in this presentation and the paper are discharges from alumina verification modules.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15</a:t>
            </a:fld>
            <a:endParaRPr lang="en-US"/>
          </a:p>
        </p:txBody>
      </p:sp>
    </p:spTree>
    <p:extLst>
      <p:ext uri="{BB962C8B-B14F-4D97-AF65-F5344CB8AC3E}">
        <p14:creationId xmlns:p14="http://schemas.microsoft.com/office/powerpoint/2010/main" val="157614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4">
              <a:defRPr/>
            </a:pPr>
            <a:r>
              <a:rPr lang="en-US" dirty="0" smtClean="0"/>
              <a:t>Anthe left side are the frequency response</a:t>
            </a:r>
            <a:r>
              <a:rPr lang="en-US" baseline="0" dirty="0" smtClean="0"/>
              <a:t> of some CDM current sensors from operating systems. Some are relatively flat. Some have major variations if frequency response. </a:t>
            </a:r>
          </a:p>
          <a:p>
            <a:pPr defTabSz="914194">
              <a:defRPr/>
            </a:pPr>
            <a:r>
              <a:rPr lang="en-US" baseline="0" dirty="0" smtClean="0"/>
              <a:t>There was no average response of the six different current sensors measured. </a:t>
            </a:r>
          </a:p>
          <a:p>
            <a:pPr defTabSz="914194">
              <a:defRPr/>
            </a:pPr>
            <a:r>
              <a:rPr lang="en-US" baseline="0" dirty="0" smtClean="0"/>
              <a:t>The two plots on the left illustrate the tremendous variation in CDM current sensors in daily operation.</a:t>
            </a:r>
          </a:p>
          <a:p>
            <a:pPr defTabSz="914194">
              <a:defRPr/>
            </a:pPr>
            <a:r>
              <a:rPr lang="en-US" baseline="0" dirty="0" smtClean="0"/>
              <a:t>The top one is fairly reasonable to about 2 GHz while the one below has 4 dB decreased response (0.63 amplitude) between 1 and 1.5 GHz.  </a:t>
            </a:r>
          </a:p>
          <a:p>
            <a:pPr defTabSz="914194">
              <a:defRPr/>
            </a:pPr>
            <a:r>
              <a:rPr lang="en-US" baseline="0" dirty="0" smtClean="0"/>
              <a:t>The top right plot shows the frequency response of the new current sensor design with about .15 dB variation (0.98 amplitude response) to 3 GHz.  </a:t>
            </a:r>
          </a:p>
          <a:p>
            <a:pPr defTabSz="914194">
              <a:defRPr/>
            </a:pPr>
            <a:r>
              <a:rPr lang="en-US" baseline="0" dirty="0" smtClean="0"/>
              <a:t>The two bottom plots of the same current sensor shows its frequency response on the left and its time domain response on the right. </a:t>
            </a:r>
          </a:p>
          <a:p>
            <a:pPr defTabSz="914194">
              <a:defRPr/>
            </a:pPr>
            <a:r>
              <a:rPr lang="en-US" baseline="0" dirty="0" smtClean="0"/>
              <a:t>The ringing response on the right I identify as “tuning”. It was added to some current sensors when its discharge amplitude response did not meet the required spec when measured with a 1 GHz scope. </a:t>
            </a:r>
          </a:p>
          <a:p>
            <a:pPr defTabSz="914194">
              <a:defRPr/>
            </a:pPr>
            <a:r>
              <a:rPr lang="en-US" baseline="0" dirty="0" smtClean="0"/>
              <a:t>The next slide shows the CDM discharge waveform when this type current sensor is used in verification.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16</a:t>
            </a:fld>
            <a:endParaRPr lang="en-US"/>
          </a:p>
        </p:txBody>
      </p:sp>
    </p:spTree>
    <p:extLst>
      <p:ext uri="{BB962C8B-B14F-4D97-AF65-F5344CB8AC3E}">
        <p14:creationId xmlns:p14="http://schemas.microsoft.com/office/powerpoint/2010/main" val="384179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 diagram of how the cavity is placed in front of the current sensing resistor to improve the 1 GHz scope response. </a:t>
            </a:r>
          </a:p>
          <a:p>
            <a:r>
              <a:rPr lang="en-US" dirty="0" smtClean="0"/>
              <a:t>It causes two different problems. </a:t>
            </a:r>
          </a:p>
          <a:p>
            <a:r>
              <a:rPr lang="en-US" dirty="0" smtClean="0"/>
              <a:t>1.</a:t>
            </a:r>
            <a:r>
              <a:rPr lang="en-US" baseline="0" dirty="0" smtClean="0"/>
              <a:t> I</a:t>
            </a:r>
            <a:r>
              <a:rPr lang="en-US" dirty="0" smtClean="0"/>
              <a:t>t adds ringing to the discharge, distorting what the response would be without the resonant cavity which</a:t>
            </a:r>
            <a:r>
              <a:rPr lang="en-US" baseline="0" dirty="0" smtClean="0"/>
              <a:t> confuses the true discharge waveform. </a:t>
            </a:r>
          </a:p>
          <a:p>
            <a:r>
              <a:rPr lang="en-US" baseline="0" dirty="0" smtClean="0"/>
              <a:t>The discharge waveforms taken with a “tuned” current sensor and a scope with &gt; 1 GHz bandwidth show the ringing current from the verification module. </a:t>
            </a:r>
          </a:p>
          <a:p>
            <a:r>
              <a:rPr lang="en-US" baseline="0" dirty="0" smtClean="0"/>
              <a:t>2. The cavity’s high impedance is a severe distortion of the intended one ohm impedance used to have only a minor effect on the discharge current. </a:t>
            </a:r>
          </a:p>
          <a:p>
            <a:r>
              <a:rPr lang="en-US" baseline="0" dirty="0" smtClean="0"/>
              <a:t>Does this distorted impedance change the device failure, making it fail at a lower or higher voltage level? </a:t>
            </a:r>
            <a:endParaRPr lang="en-US" baseline="0" dirty="0" smtClean="0"/>
          </a:p>
          <a:p>
            <a:r>
              <a:rPr lang="en-US" baseline="0" dirty="0" smtClean="0"/>
              <a:t>In addition it produces an extremely fast risetime that is a distortion of the discharge measured with a true one ohm current sensing resistor.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17</a:t>
            </a:fld>
            <a:endParaRPr lang="en-US"/>
          </a:p>
        </p:txBody>
      </p:sp>
    </p:spTree>
    <p:extLst>
      <p:ext uri="{BB962C8B-B14F-4D97-AF65-F5344CB8AC3E}">
        <p14:creationId xmlns:p14="http://schemas.microsoft.com/office/powerpoint/2010/main" val="66066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4">
              <a:defRPr/>
            </a:pPr>
            <a:r>
              <a:rPr lang="en-US" dirty="0"/>
              <a:t>On the </a:t>
            </a:r>
            <a:r>
              <a:rPr lang="en-US" dirty="0" err="1"/>
              <a:t>Keysight</a:t>
            </a:r>
            <a:r>
              <a:rPr lang="en-US" dirty="0"/>
              <a:t> scope web-sight, which is their most recent name, that was previously Agilent and before that HP, states:</a:t>
            </a:r>
          </a:p>
          <a:p>
            <a:pPr defTabSz="914194">
              <a:defRPr/>
            </a:pPr>
            <a:r>
              <a:rPr lang="en-US" dirty="0"/>
              <a:t>“Most scopes with bandwidth specifications of 1 GHz and below typically have Gaussian–type response, and most scopes with bandwidths greater than 1 GHz typically have a maximally-flat type response.”  </a:t>
            </a:r>
          </a:p>
          <a:p>
            <a:pPr defTabSz="914194">
              <a:defRPr/>
            </a:pPr>
            <a:r>
              <a:rPr lang="en-US" dirty="0"/>
              <a:t>The use of higher bandwidth scopes with flat response will be an improvement over Gaussian response scopes. Our estimation for a 3 GHz scope will have a very uniform frequency response to 2 GHz.</a:t>
            </a:r>
          </a:p>
          <a:p>
            <a:pPr defTabSz="914194">
              <a:defRPr/>
            </a:pPr>
            <a:r>
              <a:rPr lang="en-US" dirty="0"/>
              <a:t>The top scale identifies DUT capacitance lined up with the frequency it will create at the bottom Frequency (GHz) notification.</a:t>
            </a:r>
          </a:p>
          <a:p>
            <a:pPr defTabSz="914194">
              <a:defRPr/>
            </a:pPr>
            <a:r>
              <a:rPr lang="en-US" dirty="0"/>
              <a:t>The response of a flat response oscilloscope will be down only about 8% at 2.5 GHz where very small devices of 1 pF capacitance, resonate in the CDM test.</a:t>
            </a:r>
          </a:p>
          <a:p>
            <a:pPr defTabSz="914194">
              <a:defRPr/>
            </a:pPr>
            <a:r>
              <a:rPr lang="en-US" dirty="0"/>
              <a:t>Therefore a 3 GHz maximally flat response scope should be sufficient for verification of the new components used with RCDM 3 testers. </a:t>
            </a:r>
          </a:p>
          <a:p>
            <a:r>
              <a:rPr lang="en-US" dirty="0" smtClean="0"/>
              <a:t>The use of a 6 </a:t>
            </a:r>
            <a:r>
              <a:rPr lang="en-US" baseline="0" dirty="0" smtClean="0"/>
              <a:t>GHz scope should be sufficient for verification and any other r&amp; de work on small devices that produce resonances at 2.5 GHz.</a:t>
            </a:r>
          </a:p>
          <a:p>
            <a:r>
              <a:rPr lang="en-US" baseline="0" dirty="0" smtClean="0"/>
              <a:t>8 GHz bandwidth scopes are a bit of overkill with their theoretically flat response to 4 GHz. </a:t>
            </a:r>
          </a:p>
          <a:p>
            <a:r>
              <a:rPr lang="en-US" baseline="0" dirty="0" smtClean="0"/>
              <a:t>Measuring the actual response of digital scopes remains to be done, to validate this general scope data. </a:t>
            </a:r>
          </a:p>
          <a:p>
            <a:r>
              <a:rPr lang="en-US" baseline="0" dirty="0" smtClean="0"/>
              <a:t>We can see how poorly CDM measurement accuracy has been when measured with 1 GHz Gaussian roll-off scopes with.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18</a:t>
            </a:fld>
            <a:endParaRPr lang="en-US" dirty="0"/>
          </a:p>
        </p:txBody>
      </p:sp>
    </p:spTree>
    <p:extLst>
      <p:ext uri="{BB962C8B-B14F-4D97-AF65-F5344CB8AC3E}">
        <p14:creationId xmlns:p14="http://schemas.microsoft.com/office/powerpoint/2010/main" val="50420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made a series of discharges for each of 7 alumina capacitors,</a:t>
            </a:r>
            <a:r>
              <a:rPr lang="en-US" baseline="0" dirty="0" smtClean="0"/>
              <a:t> one of the 100 volt discharge waveforms is shown on the left. </a:t>
            </a:r>
          </a:p>
          <a:p>
            <a:r>
              <a:rPr lang="en-US" baseline="0" dirty="0" smtClean="0"/>
              <a:t>We were only interested in the damping factor; which is primarily controlled by the combined spark and current sensor resistance. </a:t>
            </a:r>
          </a:p>
          <a:p>
            <a:r>
              <a:rPr lang="en-US" baseline="0" dirty="0" smtClean="0"/>
              <a:t>Using a current sensor where it maintains one ohm resistance at all frequencies, provides a key value in the CDM discharge circuit. </a:t>
            </a:r>
          </a:p>
          <a:p>
            <a:r>
              <a:rPr lang="en-US" baseline="0" dirty="0" smtClean="0"/>
              <a:t>That data has been too variable to provide accurate simulations. </a:t>
            </a:r>
          </a:p>
          <a:p>
            <a:pPr defTabSz="914194">
              <a:defRPr/>
            </a:pPr>
            <a:r>
              <a:rPr lang="en-US" baseline="0" dirty="0" smtClean="0"/>
              <a:t>The Spice circuit on the right used the same capacitance value used in the discharge that produced the damped waveform on the left. </a:t>
            </a:r>
          </a:p>
          <a:p>
            <a:pPr defTabSz="914194">
              <a:defRPr/>
            </a:pPr>
            <a:r>
              <a:rPr lang="en-US" baseline="0" dirty="0" smtClean="0"/>
              <a:t>The Spice circuit inductance was adjusted to get the same resonant frequency. </a:t>
            </a:r>
          </a:p>
          <a:p>
            <a:r>
              <a:rPr lang="en-US" baseline="0" dirty="0" smtClean="0"/>
              <a:t>The Spice series resistance was adjusted to achieve the same damping factor measured for the first and second peak amplitudes.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19</a:t>
            </a:fld>
            <a:endParaRPr lang="en-US" dirty="0"/>
          </a:p>
        </p:txBody>
      </p:sp>
    </p:spTree>
    <p:extLst>
      <p:ext uri="{BB962C8B-B14F-4D97-AF65-F5344CB8AC3E}">
        <p14:creationId xmlns:p14="http://schemas.microsoft.com/office/powerpoint/2010/main" val="8887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CDM test provided reasonably consistent testing between different testers in the same standard. </a:t>
            </a:r>
          </a:p>
          <a:p>
            <a:r>
              <a:rPr lang="en-US" dirty="0" smtClean="0"/>
              <a:t>We began</a:t>
            </a:r>
            <a:r>
              <a:rPr lang="en-US" baseline="0" dirty="0" smtClean="0"/>
              <a:t> investigating the measurement components in the CDM tester 20 years ago. </a:t>
            </a:r>
          </a:p>
          <a:p>
            <a:r>
              <a:rPr lang="en-US" baseline="0" dirty="0" smtClean="0"/>
              <a:t>It was a long process of analyzing the verification modules and current sensors as to what caused the variations. </a:t>
            </a:r>
          </a:p>
          <a:p>
            <a:r>
              <a:rPr lang="en-US" baseline="0" dirty="0" smtClean="0"/>
              <a:t>Our acquisition of a RCDM3 tester allowed us to began the design of improved measurement components.  </a:t>
            </a:r>
          </a:p>
          <a:p>
            <a:pPr defTabSz="914194">
              <a:defRPr/>
            </a:pPr>
            <a:endParaRPr lang="en-US" dirty="0"/>
          </a:p>
          <a:p>
            <a:pPr defTabSz="91419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2</a:t>
            </a:fld>
            <a:endParaRPr lang="en-US" dirty="0"/>
          </a:p>
        </p:txBody>
      </p:sp>
    </p:spTree>
    <p:extLst>
      <p:ext uri="{BB962C8B-B14F-4D97-AF65-F5344CB8AC3E}">
        <p14:creationId xmlns:p14="http://schemas.microsoft.com/office/powerpoint/2010/main" val="420232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simple three element CDM simulation demonstrates</a:t>
            </a:r>
            <a:r>
              <a:rPr lang="en-US" baseline="0" dirty="0" smtClean="0"/>
              <a:t> how a new current sensor and verification module combined with accurate frequency response of the scope and coaxial cable can provide improved data for CDM designers. </a:t>
            </a:r>
          </a:p>
          <a:p>
            <a:r>
              <a:rPr lang="en-US" baseline="0" dirty="0" smtClean="0"/>
              <a:t>There are many additional smaller LRC elements that can be added to make the simulation more precise; but inaccurate measurements made until now produced simulations that may have pointed designers in wrong directions. </a:t>
            </a:r>
          </a:p>
          <a:p>
            <a:r>
              <a:rPr lang="en-US" baseline="0" dirty="0" smtClean="0"/>
              <a:t>These were simple measurements that have not had parasitic elements that occur at high frequencies considered.  </a:t>
            </a:r>
          </a:p>
          <a:p>
            <a:r>
              <a:rPr lang="en-US" baseline="0" dirty="0" smtClean="0"/>
              <a:t>The inductance of the pogo pin should probably include some time delay effects in the current traveling through the verification module capacitors and possibly even the ground plane.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20</a:t>
            </a:fld>
            <a:endParaRPr lang="en-US" dirty="0"/>
          </a:p>
        </p:txBody>
      </p:sp>
    </p:spTree>
    <p:extLst>
      <p:ext uri="{BB962C8B-B14F-4D97-AF65-F5344CB8AC3E}">
        <p14:creationId xmlns:p14="http://schemas.microsoft.com/office/powerpoint/2010/main" val="428079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4">
              <a:defRPr/>
            </a:pPr>
            <a:r>
              <a:rPr lang="en-US" altLang="en-US" dirty="0" smtClean="0"/>
              <a:t>The frequency response of each element is the CDM measurement chain needs to be specified, and we have shown the basic measurement process. </a:t>
            </a:r>
          </a:p>
          <a:p>
            <a:pPr defTabSz="914194">
              <a:defRPr/>
            </a:pPr>
            <a:r>
              <a:rPr lang="en-US" altLang="en-US" dirty="0" smtClean="0"/>
              <a:t>They have to be measured in the frequency domain to provide accurate waveform parameters in the time domain. </a:t>
            </a:r>
          </a:p>
          <a:p>
            <a:pPr defTabSz="914194">
              <a:defRPr/>
            </a:pPr>
            <a:r>
              <a:rPr lang="en-US" baseline="0" dirty="0" smtClean="0"/>
              <a:t>A new current sensor and verification module can replace the old units with poor frequency response</a:t>
            </a:r>
          </a:p>
          <a:p>
            <a:r>
              <a:rPr lang="en-US" baseline="0" dirty="0" smtClean="0"/>
              <a:t>Remember that spark resistance variations still cause variations in peak current. </a:t>
            </a:r>
          </a:p>
          <a:p>
            <a:r>
              <a:rPr lang="en-US" baseline="0" dirty="0" smtClean="0"/>
              <a:t>Our basic effort for these many years has been to improve the accuracy of CDM measurements.</a:t>
            </a:r>
          </a:p>
          <a:p>
            <a:r>
              <a:rPr lang="en-US" baseline="0" dirty="0" smtClean="0"/>
              <a:t>More Accurate Spice elements can improve analysis and investigate other parameters in the CDM test. </a:t>
            </a:r>
          </a:p>
          <a:p>
            <a:endParaRPr lang="en-US" baseline="0" dirty="0" smtClean="0"/>
          </a:p>
          <a:p>
            <a:pPr defTabSz="914194">
              <a:defRPr/>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21</a:t>
            </a:fld>
            <a:endParaRPr lang="en-US" dirty="0"/>
          </a:p>
        </p:txBody>
      </p:sp>
    </p:spTree>
    <p:extLst>
      <p:ext uri="{BB962C8B-B14F-4D97-AF65-F5344CB8AC3E}">
        <p14:creationId xmlns:p14="http://schemas.microsoft.com/office/powerpoint/2010/main" val="317099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22</a:t>
            </a:fld>
            <a:endParaRPr lang="en-US" dirty="0"/>
          </a:p>
        </p:txBody>
      </p:sp>
    </p:spTree>
    <p:extLst>
      <p:ext uri="{BB962C8B-B14F-4D97-AF65-F5344CB8AC3E}">
        <p14:creationId xmlns:p14="http://schemas.microsoft.com/office/powerpoint/2010/main" val="6401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sections in this</a:t>
            </a:r>
            <a:r>
              <a:rPr lang="en-US" baseline="0" dirty="0" smtClean="0"/>
              <a:t> presentation: </a:t>
            </a:r>
            <a:r>
              <a:rPr lang="en-US" dirty="0" smtClean="0"/>
              <a:t> </a:t>
            </a:r>
          </a:p>
          <a:p>
            <a:r>
              <a:rPr lang="en-US" dirty="0" smtClean="0"/>
              <a:t>-Introduction explains CDM repeatability problems and the CDM verification method.</a:t>
            </a:r>
            <a:r>
              <a:rPr lang="en-US" baseline="0" dirty="0" smtClean="0"/>
              <a:t> </a:t>
            </a:r>
          </a:p>
          <a:p>
            <a:r>
              <a:rPr lang="en-US" dirty="0" smtClean="0"/>
              <a:t>-Background shows the original</a:t>
            </a:r>
            <a:r>
              <a:rPr lang="en-US" baseline="0" dirty="0" smtClean="0"/>
              <a:t> Disk resistor, the </a:t>
            </a:r>
            <a:r>
              <a:rPr lang="en-US" dirty="0" smtClean="0"/>
              <a:t>50 ohm adapter, and 5 of the original pulse waveforms.   </a:t>
            </a:r>
          </a:p>
          <a:p>
            <a:pPr defTabSz="914194">
              <a:defRPr/>
            </a:pPr>
            <a:r>
              <a:rPr lang="en-US" dirty="0" smtClean="0"/>
              <a:t>-Measurement Techniques will introduce</a:t>
            </a:r>
            <a:r>
              <a:rPr lang="en-US" baseline="0" dirty="0" smtClean="0"/>
              <a:t> </a:t>
            </a:r>
            <a:r>
              <a:rPr lang="en-US" dirty="0" smtClean="0"/>
              <a:t>the 4 CDM elements in the measurement chain.</a:t>
            </a:r>
          </a:p>
          <a:p>
            <a:r>
              <a:rPr lang="en-US" dirty="0" smtClean="0"/>
              <a:t>    It explains the present technique of specifying the complete measurement chain by identifying the discharge waveform</a:t>
            </a:r>
          </a:p>
          <a:p>
            <a:r>
              <a:rPr lang="en-US" dirty="0" smtClean="0"/>
              <a:t>    It explains the improvements possible with individual specifications for the individual measurement components.</a:t>
            </a:r>
          </a:p>
          <a:p>
            <a:r>
              <a:rPr lang="en-US" dirty="0" smtClean="0"/>
              <a:t>Measurement Data shows the multiple capacitors used to identify the CDM frequency range, and measured frequency and pulse responses of existing sensors.</a:t>
            </a:r>
          </a:p>
          <a:p>
            <a:r>
              <a:rPr lang="en-US" dirty="0" smtClean="0"/>
              <a:t>    It describes how the “Tuning” Cavity Issues affect the measured waveforms. </a:t>
            </a:r>
          </a:p>
          <a:p>
            <a:r>
              <a:rPr lang="en-US" dirty="0" smtClean="0"/>
              <a:t>-Spice analysis shows how we identified circuit</a:t>
            </a:r>
            <a:r>
              <a:rPr lang="en-US" baseline="0" dirty="0" smtClean="0"/>
              <a:t> elements with discharges using known capacitor values. </a:t>
            </a:r>
          </a:p>
          <a:p>
            <a:r>
              <a:rPr lang="en-US" baseline="0" dirty="0" smtClean="0"/>
              <a:t>-Future work (Conclusions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3</a:t>
            </a:fld>
            <a:endParaRPr lang="en-US"/>
          </a:p>
        </p:txBody>
      </p:sp>
    </p:spTree>
    <p:extLst>
      <p:ext uri="{BB962C8B-B14F-4D97-AF65-F5344CB8AC3E}">
        <p14:creationId xmlns:p14="http://schemas.microsoft.com/office/powerpoint/2010/main" val="189774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probably do not have to repeat the lack of correlation between different testers </a:t>
            </a:r>
          </a:p>
          <a:p>
            <a:r>
              <a:rPr lang="en-US" dirty="0" smtClean="0"/>
              <a:t>But jumping</a:t>
            </a:r>
            <a:r>
              <a:rPr lang="en-US" baseline="0" dirty="0" smtClean="0"/>
              <a:t> directly to </a:t>
            </a:r>
            <a:r>
              <a:rPr lang="en-US" dirty="0" smtClean="0"/>
              <a:t>new wide bandwidth scopes displayed the current sensor measurement errors  but did not identify their</a:t>
            </a:r>
            <a:r>
              <a:rPr lang="en-US" baseline="0" dirty="0" smtClean="0"/>
              <a:t> cause or effect. </a:t>
            </a:r>
            <a:r>
              <a:rPr lang="en-US" dirty="0" smtClean="0"/>
              <a:t> </a:t>
            </a:r>
          </a:p>
          <a:p>
            <a:r>
              <a:rPr lang="en-US" dirty="0" smtClean="0"/>
              <a:t>The original CDM waveform measured in the time domain made everyone think in terms of time domain measurement parameters. </a:t>
            </a:r>
          </a:p>
          <a:p>
            <a:r>
              <a:rPr lang="en-US" dirty="0" smtClean="0"/>
              <a:t>However, test data with the new current sensor</a:t>
            </a:r>
            <a:r>
              <a:rPr lang="en-US" baseline="0" dirty="0" smtClean="0"/>
              <a:t> and VM produced the </a:t>
            </a:r>
            <a:r>
              <a:rPr lang="en-US" dirty="0" smtClean="0"/>
              <a:t>realization that</a:t>
            </a:r>
            <a:r>
              <a:rPr lang="en-US" baseline="0" dirty="0" smtClean="0"/>
              <a:t> the measurement chain operated in the frequency domain </a:t>
            </a:r>
          </a:p>
          <a:p>
            <a:r>
              <a:rPr lang="en-US" baseline="0" dirty="0" smtClean="0"/>
              <a:t>This led to identifying each CDM measurement component needed in the frequency domain. </a:t>
            </a:r>
          </a:p>
          <a:p>
            <a:endParaRPr lang="en-US" dirty="0" smtClean="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4</a:t>
            </a:fld>
            <a:endParaRPr lang="en-US"/>
          </a:p>
        </p:txBody>
      </p:sp>
    </p:spTree>
    <p:extLst>
      <p:ext uri="{BB962C8B-B14F-4D97-AF65-F5344CB8AC3E}">
        <p14:creationId xmlns:p14="http://schemas.microsoft.com/office/powerpoint/2010/main" val="288496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CDM generation and measurement chain has four separate elements,</a:t>
            </a:r>
            <a:r>
              <a:rPr lang="en-US" baseline="0" dirty="0" smtClean="0"/>
              <a:t> each of which affects the discharge waveform in small or large ways.</a:t>
            </a:r>
            <a:endParaRPr lang="en-US" dirty="0" smtClean="0"/>
          </a:p>
          <a:p>
            <a:r>
              <a:rPr lang="en-US" dirty="0" smtClean="0"/>
              <a:t>The original and existing verification method</a:t>
            </a:r>
            <a:r>
              <a:rPr lang="en-US" baseline="0" dirty="0" smtClean="0"/>
              <a:t> combined all the elements in the CDM measurement chain into one time domain measurement using 1 GHz bandwidth scope.  </a:t>
            </a:r>
          </a:p>
          <a:p>
            <a:r>
              <a:rPr lang="en-US" baseline="0" dirty="0" smtClean="0"/>
              <a:t>This provided some reasonable repeatability in the beginning,</a:t>
            </a:r>
          </a:p>
          <a:p>
            <a:r>
              <a:rPr lang="en-US" baseline="0" dirty="0" smtClean="0"/>
              <a:t>However how each component affected the measurement accuracy and was either not understood or was ignored. </a:t>
            </a:r>
          </a:p>
          <a:p>
            <a:pPr defTabSz="914194">
              <a:defRPr/>
            </a:pPr>
            <a:r>
              <a:rPr lang="en-US" dirty="0" smtClean="0"/>
              <a:t>This method would have worked fairly well if each component in each system had the same response</a:t>
            </a:r>
            <a:r>
              <a:rPr lang="en-US" baseline="0" dirty="0" smtClean="0"/>
              <a:t>, and each met its individual specification. (DELETE) </a:t>
            </a:r>
          </a:p>
          <a:p>
            <a:pPr defTabSz="914194">
              <a:defRPr/>
            </a:pPr>
            <a:r>
              <a:rPr lang="en-US" baseline="0" dirty="0" smtClean="0"/>
              <a:t>Wider bandwidth scopes added another set of specifications when we combined the different ESDA and JEDEC current sensors one standard.  (JS002) (DELETE) </a:t>
            </a:r>
          </a:p>
          <a:p>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5</a:t>
            </a:fld>
            <a:endParaRPr lang="en-US"/>
          </a:p>
        </p:txBody>
      </p:sp>
    </p:spTree>
    <p:extLst>
      <p:ext uri="{BB962C8B-B14F-4D97-AF65-F5344CB8AC3E}">
        <p14:creationId xmlns:p14="http://schemas.microsoft.com/office/powerpoint/2010/main" val="41948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a:t>
            </a:r>
            <a:r>
              <a:rPr lang="en-US" baseline="0" dirty="0" smtClean="0"/>
              <a:t>identified FR4 as a poor dielectric for standard capacitors.</a:t>
            </a:r>
          </a:p>
          <a:p>
            <a:r>
              <a:rPr lang="en-US" baseline="0" dirty="0" smtClean="0"/>
              <a:t>There were a lot of high frequency details in CDM testing that needed to be recognized to improve repeatability. </a:t>
            </a:r>
          </a:p>
          <a:p>
            <a:r>
              <a:rPr lang="en-US" baseline="0" dirty="0" smtClean="0"/>
              <a:t>The alumina dielectric suggested as a simple change was never implemented by manufacturers of CDM testers. </a:t>
            </a:r>
          </a:p>
          <a:p>
            <a:r>
              <a:rPr lang="en-US" baseline="0" dirty="0" smtClean="0"/>
              <a:t>A major change occurred when the original high frequency disk resistor was no longer available. </a:t>
            </a:r>
          </a:p>
          <a:p>
            <a:r>
              <a:rPr lang="en-US" baseline="0" dirty="0" smtClean="0"/>
              <a:t>And it was replaced with a ring of ordinary chip resistors; but the frequency response of the new resistor design was not measured to identify its suitability as a replacement. </a:t>
            </a:r>
          </a:p>
          <a:p>
            <a:r>
              <a:rPr lang="en-US" baseline="0" dirty="0" smtClean="0"/>
              <a:t>Its response was identified with a 1 GHz bandwidth scope. </a:t>
            </a:r>
          </a:p>
          <a:p>
            <a:r>
              <a:rPr lang="en-US" baseline="0" dirty="0" smtClean="0"/>
              <a:t>The new time domain response of the JEDEC current sensors did not make the peak current requirement so ‘tuned cavities were inserted in front of the one ohm current sensing resistor. </a:t>
            </a:r>
          </a:p>
          <a:p>
            <a:r>
              <a:rPr lang="en-US" baseline="0" dirty="0" smtClean="0"/>
              <a:t>While that “fix” brought the response up with a 1 GHz scope, its real response was severe ringing distortion. </a:t>
            </a:r>
          </a:p>
          <a:p>
            <a:r>
              <a:rPr lang="en-US" baseline="0" dirty="0" smtClean="0"/>
              <a:t>In addition, the high impedance of the resonant cavity obviously changed the discharge current waveform and affected the DUT failure level in some manner.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6</a:t>
            </a:fld>
            <a:endParaRPr lang="en-US" dirty="0"/>
          </a:p>
        </p:txBody>
      </p:sp>
    </p:spTree>
    <p:extLst>
      <p:ext uri="{BB962C8B-B14F-4D97-AF65-F5344CB8AC3E}">
        <p14:creationId xmlns:p14="http://schemas.microsoft.com/office/powerpoint/2010/main" val="65214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4">
              <a:defRPr/>
            </a:pPr>
            <a:r>
              <a:rPr lang="en-US" dirty="0">
                <a:solidFill>
                  <a:srgbClr val="000000"/>
                </a:solidFill>
              </a:rPr>
              <a:t>Early on as  a “measurement guy” I wanted to know the response of the CDM current sensors. </a:t>
            </a:r>
          </a:p>
          <a:p>
            <a:pPr defTabSz="914194">
              <a:defRPr/>
            </a:pPr>
            <a:r>
              <a:rPr lang="en-US" dirty="0">
                <a:solidFill>
                  <a:srgbClr val="000000"/>
                </a:solidFill>
              </a:rPr>
              <a:t>I made the 50 ohm coaxial adapter shown here and measured some of the existing current sensors. </a:t>
            </a:r>
          </a:p>
          <a:p>
            <a:pPr defTabSz="914194">
              <a:defRPr/>
            </a:pPr>
            <a:r>
              <a:rPr lang="en-US" dirty="0">
                <a:solidFill>
                  <a:srgbClr val="000000"/>
                </a:solidFill>
              </a:rPr>
              <a:t>The data was published in 1996; but alas, nothing was done about the measured variations shown next.</a:t>
            </a:r>
          </a:p>
          <a:p>
            <a:pPr defTabSz="914194">
              <a:defRPr/>
            </a:pPr>
            <a:r>
              <a:rPr lang="en-US" dirty="0" smtClean="0">
                <a:solidFill>
                  <a:srgbClr val="000000"/>
                </a:solidFill>
              </a:rPr>
              <a:t>  </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7</a:t>
            </a:fld>
            <a:endParaRPr lang="en-US"/>
          </a:p>
        </p:txBody>
      </p:sp>
    </p:spTree>
    <p:extLst>
      <p:ext uri="{BB962C8B-B14F-4D97-AF65-F5344CB8AC3E}">
        <p14:creationId xmlns:p14="http://schemas.microsoft.com/office/powerpoint/2010/main" val="343216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responses of these current sensors at about 0.5 to 1 ns where the peak of the CDM discharge typically occurs had a total variation of 30%. </a:t>
            </a:r>
          </a:p>
          <a:p>
            <a:r>
              <a:rPr lang="en-US" baseline="0" dirty="0" smtClean="0"/>
              <a:t>These variations in sensitivity were produced using similar one ohm disk resistors. </a:t>
            </a:r>
          </a:p>
          <a:p>
            <a:r>
              <a:rPr lang="en-US" baseline="0" dirty="0" smtClean="0"/>
              <a:t>However CDM system manufacturers did nothing to improve their response,</a:t>
            </a:r>
          </a:p>
          <a:p>
            <a:r>
              <a:rPr lang="en-US" baseline="0" dirty="0" smtClean="0"/>
              <a:t>These tests for current sensor uniformity could have been done at any time; but our complaint to the manufacturers were never addressed. </a:t>
            </a:r>
          </a:p>
          <a:p>
            <a:r>
              <a:rPr lang="en-US" baseline="0" dirty="0" smtClean="0"/>
              <a:t>This is when I began to complain at every CDM meeting about the variations in measurement sensitivity. </a:t>
            </a:r>
          </a:p>
          <a:p>
            <a:r>
              <a:rPr lang="en-US" baseline="0" dirty="0" smtClean="0"/>
              <a:t>8/4/2016</a:t>
            </a:r>
            <a:endParaRPr lang="en-US" dirty="0"/>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pPr>
                <a:defRPr/>
              </a:pPr>
              <a:t>8</a:t>
            </a:fld>
            <a:endParaRPr lang="en-US" dirty="0"/>
          </a:p>
        </p:txBody>
      </p:sp>
    </p:spTree>
    <p:extLst>
      <p:ext uri="{BB962C8B-B14F-4D97-AF65-F5344CB8AC3E}">
        <p14:creationId xmlns:p14="http://schemas.microsoft.com/office/powerpoint/2010/main" val="137260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four elements</a:t>
            </a:r>
            <a:r>
              <a:rPr lang="en-US" baseline="0" dirty="0" smtClean="0"/>
              <a:t> in the CDM measurement chain</a:t>
            </a:r>
          </a:p>
          <a:p>
            <a:r>
              <a:rPr lang="en-US" baseline="0" dirty="0" smtClean="0"/>
              <a:t>The source is either a device being tested or a verification module used to verify that the tester is operating within spec .</a:t>
            </a:r>
          </a:p>
          <a:p>
            <a:r>
              <a:rPr lang="en-US" baseline="0" dirty="0" smtClean="0"/>
              <a:t>It is charged to a specific voltage and discharged which produces the CDM waveform and DUT threat .</a:t>
            </a:r>
          </a:p>
          <a:p>
            <a:r>
              <a:rPr lang="en-US" baseline="0" dirty="0" smtClean="0"/>
              <a:t>The current sensor is a one ohm resistor than converts the discharge current passing through it into a voltage to be measured.</a:t>
            </a:r>
          </a:p>
          <a:p>
            <a:r>
              <a:rPr lang="en-US" baseline="0" dirty="0" smtClean="0"/>
              <a:t>The voltage is then carried by short coaxial cable to the Scope </a:t>
            </a:r>
          </a:p>
          <a:p>
            <a:r>
              <a:rPr lang="en-US" baseline="0" dirty="0" smtClean="0"/>
              <a:t>The scope displays and measures the waveform parameters which provide time domain waveform parameter data. </a:t>
            </a:r>
          </a:p>
        </p:txBody>
      </p:sp>
      <p:sp>
        <p:nvSpPr>
          <p:cNvPr id="4" name="Slide Number Placeholder 3"/>
          <p:cNvSpPr>
            <a:spLocks noGrp="1"/>
          </p:cNvSpPr>
          <p:nvPr>
            <p:ph type="sldNum" sz="quarter" idx="10"/>
          </p:nvPr>
        </p:nvSpPr>
        <p:spPr/>
        <p:txBody>
          <a:bodyPr/>
          <a:lstStyle/>
          <a:p>
            <a:pPr>
              <a:defRPr/>
            </a:pPr>
            <a:fld id="{9C24586D-4DAC-495C-8B1C-A8192982D01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38596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925513"/>
            <a:ext cx="9144000" cy="5932487"/>
          </a:xfrm>
          <a:prstGeom prst="rect">
            <a:avLst/>
          </a:prstGeom>
          <a:gradFill flip="none" rotWithShape="1">
            <a:gsLst>
              <a:gs pos="0">
                <a:srgbClr val="CCFFFF">
                  <a:shade val="30000"/>
                  <a:satMod val="115000"/>
                  <a:alpha val="0"/>
                </a:srgbClr>
              </a:gs>
              <a:gs pos="100000">
                <a:srgbClr val="CCFFFF">
                  <a:shade val="100000"/>
                  <a:satMod val="115000"/>
                </a:srgb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20000"/>
              </a:spcBef>
              <a:buClr>
                <a:srgbClr val="E30034"/>
              </a:buClr>
              <a:buFontTx/>
              <a:buChar char="•"/>
              <a:defRPr/>
            </a:pPr>
            <a:endParaRPr lang="de-DE" sz="1600" dirty="0" err="1">
              <a:latin typeface="Verdana" pitchFamily="34" charset="0"/>
            </a:endParaRPr>
          </a:p>
        </p:txBody>
      </p:sp>
      <p:sp>
        <p:nvSpPr>
          <p:cNvPr id="6" name="Rectangle 2"/>
          <p:cNvSpPr txBox="1">
            <a:spLocks noChangeArrowheads="1"/>
          </p:cNvSpPr>
          <p:nvPr userDrawn="1"/>
        </p:nvSpPr>
        <p:spPr bwMode="auto">
          <a:xfrm>
            <a:off x="685800" y="228600"/>
            <a:ext cx="77724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a:solidFill>
                  <a:schemeClr val="tx1"/>
                </a:solidFill>
                <a:latin typeface="Arial" charset="0"/>
                <a:cs typeface="Arial" charset="0"/>
              </a:defRPr>
            </a:lvl1pPr>
            <a:lvl2pPr marL="742950" indent="-285750" eaLnBrk="0" hangingPunct="0">
              <a:spcBef>
                <a:spcPct val="20000"/>
              </a:spcBef>
              <a:buChar char="•"/>
              <a:defRPr>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a:spcBef>
                <a:spcPct val="0"/>
              </a:spcBef>
              <a:buFontTx/>
              <a:buNone/>
              <a:defRPr/>
            </a:pPr>
            <a:r>
              <a:rPr lang="en-US" altLang="en-US" sz="3600" b="1" dirty="0" smtClean="0">
                <a:solidFill>
                  <a:schemeClr val="bg1"/>
                </a:solidFill>
              </a:rPr>
              <a:t>2016 EOS/ESD Symposium</a:t>
            </a:r>
          </a:p>
        </p:txBody>
      </p:sp>
      <p:sp>
        <p:nvSpPr>
          <p:cNvPr id="36866" name="Rectangle 2"/>
          <p:cNvSpPr>
            <a:spLocks noGrp="1" noChangeArrowheads="1"/>
          </p:cNvSpPr>
          <p:nvPr>
            <p:ph type="ctrTitle"/>
          </p:nvPr>
        </p:nvSpPr>
        <p:spPr>
          <a:xfrm>
            <a:off x="685800" y="1127125"/>
            <a:ext cx="7772400" cy="2352675"/>
          </a:xfrm>
        </p:spPr>
        <p:txBody>
          <a:bodyPr anchorCtr="1"/>
          <a:lstStyle>
            <a:lvl1pPr algn="ctr">
              <a:defRPr sz="3600" baseline="0">
                <a:solidFill>
                  <a:schemeClr val="tx1"/>
                </a:solidFill>
              </a:defRPr>
            </a:lvl1pPr>
          </a:lstStyle>
          <a:p>
            <a:r>
              <a:rPr lang="en-US" smtClean="0"/>
              <a:t>Click to edit Master title style</a:t>
            </a:r>
            <a:endParaRPr lang="en-US" dirty="0"/>
          </a:p>
        </p:txBody>
      </p:sp>
      <p:sp>
        <p:nvSpPr>
          <p:cNvPr id="36867" name="Rectangle 3"/>
          <p:cNvSpPr>
            <a:spLocks noGrp="1" noChangeArrowheads="1"/>
          </p:cNvSpPr>
          <p:nvPr>
            <p:ph type="subTitle" idx="1"/>
          </p:nvPr>
        </p:nvSpPr>
        <p:spPr>
          <a:xfrm>
            <a:off x="685800" y="3632200"/>
            <a:ext cx="7772400" cy="1638300"/>
          </a:xfrm>
        </p:spPr>
        <p:txBody>
          <a:bodyPr anchor="ctr" anchorCtr="1"/>
          <a:lstStyle>
            <a:lvl1pPr marL="0" indent="0" algn="ctr">
              <a:buFont typeface="Arial" charset="0"/>
              <a:buNone/>
              <a:defRPr sz="3200" b="0">
                <a:solidFill>
                  <a:schemeClr val="tx1"/>
                </a:solidFill>
              </a:defRPr>
            </a:lvl1pPr>
          </a:lstStyle>
          <a:p>
            <a:r>
              <a:rPr lang="en-US" smtClean="0"/>
              <a:t>Click to edit Master subtitle style</a:t>
            </a:r>
            <a:endParaRPr lang="en-US" dirty="0"/>
          </a:p>
        </p:txBody>
      </p:sp>
      <p:sp>
        <p:nvSpPr>
          <p:cNvPr id="7" name="Picture Placeholder 6"/>
          <p:cNvSpPr>
            <a:spLocks noGrp="1"/>
          </p:cNvSpPr>
          <p:nvPr>
            <p:ph type="pic" sz="quarter" idx="10"/>
          </p:nvPr>
        </p:nvSpPr>
        <p:spPr>
          <a:xfrm>
            <a:off x="685800" y="5435600"/>
            <a:ext cx="7772400" cy="1295400"/>
          </a:xfrm>
        </p:spPr>
        <p:txBody>
          <a:bodyPr anchor="ctr" anchorCtr="1"/>
          <a:lstStyle>
            <a:lvl1pPr marL="0" indent="0" algn="ctr">
              <a:buNone/>
              <a:defRPr baseline="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891027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 y="1051501"/>
            <a:ext cx="8778240" cy="5157788"/>
          </a:xfrm>
        </p:spPr>
        <p:txBody>
          <a:bodyPr/>
          <a:lstStyle>
            <a:lvl1pPr>
              <a:buSzPct val="125000"/>
              <a:buFont typeface="Arial" pitchFamily="34" charset="0"/>
              <a:buChar char="•"/>
              <a:defRPr/>
            </a:lvl1pPr>
            <a:lvl2pP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Slide </a:t>
            </a:r>
            <a:fld id="{B58DC228-47C6-4C57-86ED-E42874BDAE63}" type="slidenum">
              <a:rPr lang="en-US"/>
              <a:pPr>
                <a:defRPr/>
              </a:pPr>
              <a:t>‹#›</a:t>
            </a:fld>
            <a:endParaRPr lang="en-US" dirty="0"/>
          </a:p>
        </p:txBody>
      </p:sp>
    </p:spTree>
    <p:extLst>
      <p:ext uri="{BB962C8B-B14F-4D97-AF65-F5344CB8AC3E}">
        <p14:creationId xmlns:p14="http://schemas.microsoft.com/office/powerpoint/2010/main" val="268524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383323"/>
            <a:ext cx="5486400" cy="33442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Slide </a:t>
            </a:r>
            <a:fld id="{52BF8607-F435-4445-AC31-A754DFB807DA}" type="slidenum">
              <a:rPr lang="en-US"/>
              <a:pPr>
                <a:defRPr/>
              </a:pPr>
              <a:t>‹#›</a:t>
            </a:fld>
            <a:endParaRPr lang="en-US" dirty="0"/>
          </a:p>
        </p:txBody>
      </p:sp>
    </p:spTree>
    <p:extLst>
      <p:ext uri="{BB962C8B-B14F-4D97-AF65-F5344CB8AC3E}">
        <p14:creationId xmlns:p14="http://schemas.microsoft.com/office/powerpoint/2010/main" val="15119267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8913" y="104775"/>
            <a:ext cx="8955087" cy="863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28600" y="1600200"/>
            <a:ext cx="43815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lipArt Placeholder 3"/>
          <p:cNvSpPr>
            <a:spLocks noGrp="1"/>
          </p:cNvSpPr>
          <p:nvPr>
            <p:ph type="clipArt" sz="half" idx="2"/>
          </p:nvPr>
        </p:nvSpPr>
        <p:spPr>
          <a:xfrm>
            <a:off x="4762500" y="1600200"/>
            <a:ext cx="4381500" cy="4525963"/>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Slide </a:t>
            </a:r>
            <a:fld id="{A4772327-70B7-455C-8254-8CBC038674E8}" type="slidenum">
              <a:rPr lang="en-US"/>
              <a:pPr>
                <a:defRPr/>
              </a:pPr>
              <a:t>‹#›</a:t>
            </a:fld>
            <a:endParaRPr lang="en-US" dirty="0"/>
          </a:p>
        </p:txBody>
      </p:sp>
    </p:spTree>
    <p:extLst>
      <p:ext uri="{BB962C8B-B14F-4D97-AF65-F5344CB8AC3E}">
        <p14:creationId xmlns:p14="http://schemas.microsoft.com/office/powerpoint/2010/main" val="27619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8913" y="104775"/>
            <a:ext cx="8955087" cy="863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00200"/>
            <a:ext cx="8915400" cy="4525963"/>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Slide </a:t>
            </a:r>
            <a:fld id="{3D1F7501-E0EC-422D-8C8A-67FC78219ECE}" type="slidenum">
              <a:rPr lang="en-US"/>
              <a:pPr>
                <a:defRPr/>
              </a:pPr>
              <a:t>‹#›</a:t>
            </a:fld>
            <a:endParaRPr lang="en-US" dirty="0"/>
          </a:p>
        </p:txBody>
      </p:sp>
    </p:spTree>
    <p:extLst>
      <p:ext uri="{BB962C8B-B14F-4D97-AF65-F5344CB8AC3E}">
        <p14:creationId xmlns:p14="http://schemas.microsoft.com/office/powerpoint/2010/main" val="654425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0"/>
          <p:cNvSpPr>
            <a:spLocks noChangeArrowheads="1"/>
          </p:cNvSpPr>
          <p:nvPr userDrawn="1"/>
        </p:nvSpPr>
        <p:spPr bwMode="auto">
          <a:xfrm>
            <a:off x="0" y="0"/>
            <a:ext cx="9144000" cy="914400"/>
          </a:xfrm>
          <a:prstGeom prst="rect">
            <a:avLst/>
          </a:prstGeom>
          <a:solidFill>
            <a:srgbClr val="003466"/>
          </a:solidFill>
          <a:ln w="12700" algn="ctr">
            <a:noFill/>
            <a:miter lim="800000"/>
            <a:headEnd/>
            <a:tailEnd/>
          </a:ln>
          <a:effectLst>
            <a:outerShdw blurRad="152400" dist="101600" dir="5400000" algn="t" rotWithShape="0">
              <a:schemeClr val="bg1">
                <a:lumMod val="65000"/>
                <a:alpha val="78000"/>
              </a:schemeClr>
            </a:outerShdw>
          </a:effectLst>
        </p:spPr>
        <p:txBody>
          <a:bodyPr wrap="none" lIns="90000" tIns="46800" rIns="90000" bIns="46800" anchor="ctr"/>
          <a:lstStyle/>
          <a:p>
            <a:pPr>
              <a:spcBef>
                <a:spcPct val="20000"/>
              </a:spcBef>
              <a:buFontTx/>
              <a:buChar char="•"/>
              <a:defRPr/>
            </a:pPr>
            <a:endParaRPr lang="de-DE" dirty="0">
              <a:solidFill>
                <a:schemeClr val="bg1"/>
              </a:solidFill>
            </a:endParaRPr>
          </a:p>
        </p:txBody>
      </p:sp>
      <p:sp>
        <p:nvSpPr>
          <p:cNvPr id="6" name="Rectangle 5"/>
          <p:cNvSpPr/>
          <p:nvPr userDrawn="1"/>
        </p:nvSpPr>
        <p:spPr>
          <a:xfrm>
            <a:off x="0" y="914400"/>
            <a:ext cx="9144000" cy="138113"/>
          </a:xfrm>
          <a:prstGeom prst="rect">
            <a:avLst/>
          </a:prstGeom>
          <a:solidFill>
            <a:srgbClr val="33999B"/>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spcBef>
                <a:spcPct val="20000"/>
              </a:spcBef>
              <a:buClr>
                <a:srgbClr val="E30034"/>
              </a:buClr>
              <a:buFontTx/>
              <a:buChar char="•"/>
              <a:defRPr/>
            </a:pPr>
            <a:endParaRPr lang="de-DE" sz="1600" dirty="0" err="1">
              <a:latin typeface="Verdana" pitchFamily="34" charset="0"/>
            </a:endParaRPr>
          </a:p>
        </p:txBody>
      </p:sp>
      <p:sp>
        <p:nvSpPr>
          <p:cNvPr id="1028" name="Rectangle 2"/>
          <p:cNvSpPr>
            <a:spLocks noGrp="1" noChangeArrowheads="1"/>
          </p:cNvSpPr>
          <p:nvPr>
            <p:ph type="title"/>
          </p:nvPr>
        </p:nvSpPr>
        <p:spPr bwMode="auto">
          <a:xfrm>
            <a:off x="188913" y="104775"/>
            <a:ext cx="8955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182563" y="1050925"/>
            <a:ext cx="87788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30" name="Rectangle 6"/>
          <p:cNvSpPr>
            <a:spLocks noGrp="1" noChangeArrowheads="1"/>
          </p:cNvSpPr>
          <p:nvPr>
            <p:ph type="sldNum" sz="quarter" idx="4"/>
          </p:nvPr>
        </p:nvSpPr>
        <p:spPr bwMode="auto">
          <a:xfrm>
            <a:off x="6962775" y="63785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defRPr>
            </a:lvl1pPr>
          </a:lstStyle>
          <a:p>
            <a:pPr>
              <a:defRPr/>
            </a:pPr>
            <a:r>
              <a:rPr lang="en-US" dirty="0"/>
              <a:t>Slide </a:t>
            </a:r>
            <a:fld id="{4AB49B1B-F7F7-4556-8F9B-CC12D67EAF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4" r:id="rId3"/>
    <p:sldLayoutId id="2147483705" r:id="rId4"/>
    <p:sldLayoutId id="2147483706"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l" rtl="0" fontAlgn="base">
        <a:spcBef>
          <a:spcPct val="0"/>
        </a:spcBef>
        <a:spcAft>
          <a:spcPct val="0"/>
        </a:spcAft>
        <a:defRPr sz="3600" b="1">
          <a:solidFill>
            <a:srgbClr val="FAFD00"/>
          </a:solidFill>
          <a:latin typeface="Arial" charset="0"/>
          <a:cs typeface="Arial" charset="0"/>
        </a:defRPr>
      </a:lvl6pPr>
      <a:lvl7pPr marL="914400" algn="l" rtl="0" fontAlgn="base">
        <a:spcBef>
          <a:spcPct val="0"/>
        </a:spcBef>
        <a:spcAft>
          <a:spcPct val="0"/>
        </a:spcAft>
        <a:defRPr sz="3600" b="1">
          <a:solidFill>
            <a:srgbClr val="FAFD00"/>
          </a:solidFill>
          <a:latin typeface="Arial" charset="0"/>
          <a:cs typeface="Arial" charset="0"/>
        </a:defRPr>
      </a:lvl7pPr>
      <a:lvl8pPr marL="1371600" algn="l" rtl="0" fontAlgn="base">
        <a:spcBef>
          <a:spcPct val="0"/>
        </a:spcBef>
        <a:spcAft>
          <a:spcPct val="0"/>
        </a:spcAft>
        <a:defRPr sz="3600" b="1">
          <a:solidFill>
            <a:srgbClr val="FAFD00"/>
          </a:solidFill>
          <a:latin typeface="Arial" charset="0"/>
          <a:cs typeface="Arial" charset="0"/>
        </a:defRPr>
      </a:lvl8pPr>
      <a:lvl9pPr marL="1828800" algn="l" rtl="0" fontAlgn="base">
        <a:spcBef>
          <a:spcPct val="0"/>
        </a:spcBef>
        <a:spcAft>
          <a:spcPct val="0"/>
        </a:spcAft>
        <a:defRPr sz="3600" b="1">
          <a:solidFill>
            <a:srgbClr val="FAFD00"/>
          </a:solidFill>
          <a:latin typeface="Arial" charset="0"/>
          <a:cs typeface="Arial" charset="0"/>
        </a:defRPr>
      </a:lvl9pPr>
    </p:titleStyle>
    <p:bodyStyle>
      <a:lvl1pPr marL="342900" indent="-342900" algn="l" rtl="0" eaLnBrk="0" fontAlgn="base" hangingPunct="0">
        <a:spcBef>
          <a:spcPct val="20000"/>
        </a:spcBef>
        <a:spcAft>
          <a:spcPct val="0"/>
        </a:spcAft>
        <a:buSzPct val="125000"/>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1883" y="1711916"/>
            <a:ext cx="7772400" cy="2352675"/>
          </a:xfrm>
        </p:spPr>
        <p:txBody>
          <a:bodyPr/>
          <a:lstStyle/>
          <a:p>
            <a:r>
              <a:rPr lang="en-US" altLang="en-US" sz="4800" dirty="0"/>
              <a:t>Improving CDM Measurements</a:t>
            </a:r>
            <a:br>
              <a:rPr lang="en-US" altLang="en-US" sz="4800" dirty="0"/>
            </a:br>
            <a:r>
              <a:rPr lang="en-US" altLang="en-US" sz="4800" dirty="0"/>
              <a:t>With Frequency Domain </a:t>
            </a:r>
            <a:r>
              <a:rPr lang="en-US" altLang="en-US" sz="4800" dirty="0" smtClean="0"/>
              <a:t>Specifications</a:t>
            </a:r>
            <a:br>
              <a:rPr lang="en-US" altLang="en-US" sz="4800" dirty="0" smtClean="0"/>
            </a:br>
            <a:r>
              <a:rPr lang="en-US" altLang="en-US" sz="1800" dirty="0" smtClean="0"/>
              <a:t> </a:t>
            </a:r>
            <a:br>
              <a:rPr lang="en-US" altLang="en-US" sz="1800" dirty="0" smtClean="0"/>
            </a:br>
            <a:r>
              <a:rPr lang="en-US" altLang="en-US" sz="1800" dirty="0" smtClean="0"/>
              <a:t>Jon Barth,  John Richner,  Leo G Henry</a:t>
            </a:r>
          </a:p>
        </p:txBody>
      </p:sp>
      <p:sp>
        <p:nvSpPr>
          <p:cNvPr id="3075" name="Subtitle 2"/>
          <p:cNvSpPr>
            <a:spLocks noGrp="1"/>
          </p:cNvSpPr>
          <p:nvPr>
            <p:ph type="subTitle" idx="1"/>
          </p:nvPr>
        </p:nvSpPr>
        <p:spPr>
          <a:xfrm>
            <a:off x="2026025" y="5608040"/>
            <a:ext cx="5465344" cy="470031"/>
          </a:xfrm>
        </p:spPr>
        <p:txBody>
          <a:bodyPr/>
          <a:lstStyle/>
          <a:p>
            <a:pPr algn="r">
              <a:spcBef>
                <a:spcPts val="0"/>
              </a:spcBef>
              <a:spcAft>
                <a:spcPts val="0"/>
              </a:spcAft>
            </a:pPr>
            <a:r>
              <a:rPr lang="en-US" b="1" cap="small" dirty="0">
                <a:solidFill>
                  <a:srgbClr val="0000FF"/>
                </a:solidFill>
                <a:latin typeface="Bookman Old Style"/>
                <a:ea typeface="Times New Roman"/>
              </a:rPr>
              <a:t>Barth </a:t>
            </a:r>
            <a:r>
              <a:rPr lang="en-US" b="1" cap="small" dirty="0" smtClean="0">
                <a:solidFill>
                  <a:srgbClr val="0000FF"/>
                </a:solidFill>
                <a:latin typeface="Bookman Old Style"/>
                <a:ea typeface="Times New Roman"/>
              </a:rPr>
              <a:t>Electronics, </a:t>
            </a:r>
            <a:r>
              <a:rPr lang="en-US" b="1" cap="small" dirty="0">
                <a:solidFill>
                  <a:srgbClr val="0000FF"/>
                </a:solidFill>
                <a:latin typeface="Bookman Old Style"/>
                <a:ea typeface="Times New Roman"/>
              </a:rPr>
              <a:t>Inc.</a:t>
            </a:r>
            <a:endParaRPr lang="en-US" dirty="0">
              <a:solidFill>
                <a:srgbClr val="0000FF"/>
              </a:solidFill>
              <a:latin typeface="Times New Roman"/>
              <a:ea typeface="Times New Roman"/>
            </a:endParaRPr>
          </a:p>
          <a:p>
            <a:pPr>
              <a:spcBef>
                <a:spcPts val="0"/>
              </a:spcBef>
              <a:spcAft>
                <a:spcPts val="0"/>
              </a:spcAft>
            </a:pPr>
            <a:r>
              <a:rPr lang="en-US" sz="1200" b="1" cap="small" dirty="0">
                <a:latin typeface="Times New Roman"/>
                <a:ea typeface="Times New Roman"/>
              </a:rPr>
              <a:t> </a:t>
            </a:r>
            <a:endParaRPr lang="en-US" sz="1200" dirty="0">
              <a:latin typeface="Times New Roman"/>
              <a:ea typeface="Times New Roman"/>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397" y="5402146"/>
            <a:ext cx="1026103" cy="102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Techniques </a:t>
            </a:r>
            <a:endParaRPr lang="en-US" altLang="en-US" dirty="0" smtClean="0"/>
          </a:p>
        </p:txBody>
      </p:sp>
      <p:sp>
        <p:nvSpPr>
          <p:cNvPr id="46083" name="Rectangle 3"/>
          <p:cNvSpPr>
            <a:spLocks noGrp="1" noChangeArrowheads="1"/>
          </p:cNvSpPr>
          <p:nvPr>
            <p:ph idx="1"/>
          </p:nvPr>
        </p:nvSpPr>
        <p:spPr>
          <a:xfrm>
            <a:off x="182880" y="1040212"/>
            <a:ext cx="8778240" cy="5157788"/>
          </a:xfrm>
        </p:spPr>
        <p:txBody>
          <a:bodyPr/>
          <a:lstStyle/>
          <a:p>
            <a:pPr eaLnBrk="1" hangingPunct="1">
              <a:lnSpc>
                <a:spcPct val="125000"/>
              </a:lnSpc>
              <a:buFont typeface="Arial" charset="0"/>
              <a:buChar char="•"/>
            </a:pPr>
            <a:r>
              <a:rPr lang="en-US" altLang="en-US" dirty="0" smtClean="0"/>
              <a:t>Verification module</a:t>
            </a:r>
          </a:p>
          <a:p>
            <a:pPr eaLnBrk="1" hangingPunct="1">
              <a:lnSpc>
                <a:spcPct val="125000"/>
              </a:lnSpc>
              <a:buFont typeface="Arial" charset="0"/>
              <a:buChar char="•"/>
            </a:pPr>
            <a:r>
              <a:rPr lang="en-US" altLang="en-US" dirty="0" smtClean="0"/>
              <a:t>Dielectric constant of FR4</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97DFCE8C-7213-4E89-9798-A51F1B059B5C}" type="slidenum">
              <a:rPr lang="en-US" altLang="en-US" sz="1000" smtClean="0"/>
              <a:pPr eaLnBrk="1" hangingPunct="1">
                <a:spcBef>
                  <a:spcPct val="0"/>
                </a:spcBef>
                <a:buSzTx/>
                <a:buFontTx/>
                <a:buNone/>
              </a:pPr>
              <a:t>10</a:t>
            </a:fld>
            <a:endParaRPr lang="en-US" altLang="en-US" sz="1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30" y="2282250"/>
            <a:ext cx="6447955" cy="4449290"/>
          </a:xfrm>
          <a:prstGeom prst="rect">
            <a:avLst/>
          </a:prstGeom>
        </p:spPr>
      </p:pic>
      <p:sp>
        <p:nvSpPr>
          <p:cNvPr id="6" name="TextBox 5"/>
          <p:cNvSpPr txBox="1"/>
          <p:nvPr/>
        </p:nvSpPr>
        <p:spPr>
          <a:xfrm>
            <a:off x="4300707" y="3895454"/>
            <a:ext cx="2500685" cy="430887"/>
          </a:xfrm>
          <a:prstGeom prst="rect">
            <a:avLst/>
          </a:prstGeom>
          <a:solidFill>
            <a:schemeClr val="bg1"/>
          </a:solidFill>
        </p:spPr>
        <p:txBody>
          <a:bodyPr wrap="none" lIns="0" tIns="0" rIns="0" bIns="0" rtlCol="0">
            <a:spAutoFit/>
          </a:bodyPr>
          <a:lstStyle/>
          <a:p>
            <a:r>
              <a:rPr lang="en-US" sz="2800" dirty="0" smtClean="0"/>
              <a:t>85/85 saturated</a:t>
            </a:r>
            <a:endParaRPr lang="en-US" sz="2800" dirty="0"/>
          </a:p>
        </p:txBody>
      </p:sp>
      <p:sp>
        <p:nvSpPr>
          <p:cNvPr id="8" name="TextBox 7"/>
          <p:cNvSpPr txBox="1"/>
          <p:nvPr/>
        </p:nvSpPr>
        <p:spPr>
          <a:xfrm>
            <a:off x="2074158" y="5387709"/>
            <a:ext cx="1242328" cy="430887"/>
          </a:xfrm>
          <a:prstGeom prst="rect">
            <a:avLst/>
          </a:prstGeom>
          <a:solidFill>
            <a:schemeClr val="bg1"/>
          </a:solidFill>
        </p:spPr>
        <p:txBody>
          <a:bodyPr wrap="none" lIns="0" tIns="0" rIns="0" bIns="0" rtlCol="0">
            <a:spAutoFit/>
          </a:bodyPr>
          <a:lstStyle/>
          <a:p>
            <a:r>
              <a:rPr lang="en-US" sz="2800" dirty="0" smtClean="0"/>
              <a:t>At 25°C</a:t>
            </a:r>
            <a:endParaRPr lang="en-US" sz="2800" dirty="0"/>
          </a:p>
        </p:txBody>
      </p:sp>
      <p:sp>
        <p:nvSpPr>
          <p:cNvPr id="21" name="TextBox 20"/>
          <p:cNvSpPr txBox="1"/>
          <p:nvPr/>
        </p:nvSpPr>
        <p:spPr>
          <a:xfrm>
            <a:off x="3505164" y="6242407"/>
            <a:ext cx="2779607" cy="576293"/>
          </a:xfrm>
          <a:prstGeom prst="rect">
            <a:avLst/>
          </a:prstGeom>
          <a:solidFill>
            <a:schemeClr val="bg1"/>
          </a:solidFill>
        </p:spPr>
        <p:txBody>
          <a:bodyPr wrap="none" lIns="0" tIns="144000" rIns="0" bIns="0" rtlCol="0">
            <a:spAutoFit/>
          </a:bodyPr>
          <a:lstStyle/>
          <a:p>
            <a:r>
              <a:rPr lang="en-US" sz="2800" dirty="0" smtClean="0"/>
              <a:t>Frequency (MHz)</a:t>
            </a:r>
            <a:endParaRPr lang="en-US" sz="2800" dirty="0"/>
          </a:p>
        </p:txBody>
      </p:sp>
      <p:grpSp>
        <p:nvGrpSpPr>
          <p:cNvPr id="9" name="Group 8"/>
          <p:cNvGrpSpPr/>
          <p:nvPr/>
        </p:nvGrpSpPr>
        <p:grpSpPr>
          <a:xfrm>
            <a:off x="1886404" y="6065800"/>
            <a:ext cx="5577507" cy="430887"/>
            <a:chOff x="2037481" y="5906802"/>
            <a:chExt cx="5577507" cy="430887"/>
          </a:xfrm>
        </p:grpSpPr>
        <p:sp>
          <p:nvSpPr>
            <p:cNvPr id="10" name="TextBox 9"/>
            <p:cNvSpPr txBox="1"/>
            <p:nvPr/>
          </p:nvSpPr>
          <p:spPr>
            <a:xfrm>
              <a:off x="2037481" y="5906802"/>
              <a:ext cx="200376" cy="430887"/>
            </a:xfrm>
            <a:prstGeom prst="rect">
              <a:avLst/>
            </a:prstGeom>
            <a:solidFill>
              <a:schemeClr val="bg1"/>
            </a:solidFill>
          </p:spPr>
          <p:txBody>
            <a:bodyPr wrap="none" lIns="0" tIns="0" rIns="0" bIns="0" rtlCol="0">
              <a:spAutoFit/>
            </a:bodyPr>
            <a:lstStyle/>
            <a:p>
              <a:r>
                <a:rPr lang="en-US" sz="2800" dirty="0" smtClean="0"/>
                <a:t>1</a:t>
              </a:r>
              <a:endParaRPr lang="en-US" sz="2800" dirty="0"/>
            </a:p>
          </p:txBody>
        </p:sp>
        <p:sp>
          <p:nvSpPr>
            <p:cNvPr id="11" name="TextBox 10"/>
            <p:cNvSpPr txBox="1"/>
            <p:nvPr/>
          </p:nvSpPr>
          <p:spPr>
            <a:xfrm>
              <a:off x="3278068" y="5906802"/>
              <a:ext cx="400751" cy="430887"/>
            </a:xfrm>
            <a:prstGeom prst="rect">
              <a:avLst/>
            </a:prstGeom>
            <a:solidFill>
              <a:schemeClr val="bg1"/>
            </a:solidFill>
          </p:spPr>
          <p:txBody>
            <a:bodyPr wrap="none" lIns="0" tIns="0" rIns="0" bIns="0" rtlCol="0">
              <a:spAutoFit/>
            </a:bodyPr>
            <a:lstStyle/>
            <a:p>
              <a:r>
                <a:rPr lang="en-US" sz="2800" dirty="0" smtClean="0"/>
                <a:t>10</a:t>
              </a:r>
              <a:endParaRPr lang="en-US" sz="2800" dirty="0"/>
            </a:p>
          </p:txBody>
        </p:sp>
        <p:sp>
          <p:nvSpPr>
            <p:cNvPr id="12" name="TextBox 11"/>
            <p:cNvSpPr txBox="1"/>
            <p:nvPr/>
          </p:nvSpPr>
          <p:spPr>
            <a:xfrm>
              <a:off x="4466080" y="5906802"/>
              <a:ext cx="601127" cy="430887"/>
            </a:xfrm>
            <a:prstGeom prst="rect">
              <a:avLst/>
            </a:prstGeom>
            <a:solidFill>
              <a:schemeClr val="bg1"/>
            </a:solidFill>
          </p:spPr>
          <p:txBody>
            <a:bodyPr wrap="none" lIns="0" tIns="0" rIns="0" bIns="0" rtlCol="0">
              <a:spAutoFit/>
            </a:bodyPr>
            <a:lstStyle/>
            <a:p>
              <a:r>
                <a:rPr lang="en-US" sz="2800" dirty="0" smtClean="0"/>
                <a:t>100</a:t>
              </a:r>
              <a:endParaRPr lang="en-US" sz="2800" dirty="0"/>
            </a:p>
          </p:txBody>
        </p:sp>
        <p:sp>
          <p:nvSpPr>
            <p:cNvPr id="13" name="TextBox 12"/>
            <p:cNvSpPr txBox="1"/>
            <p:nvPr/>
          </p:nvSpPr>
          <p:spPr>
            <a:xfrm>
              <a:off x="5413863" y="5906802"/>
              <a:ext cx="801501" cy="430887"/>
            </a:xfrm>
            <a:prstGeom prst="rect">
              <a:avLst/>
            </a:prstGeom>
            <a:solidFill>
              <a:schemeClr val="bg1"/>
            </a:solidFill>
          </p:spPr>
          <p:txBody>
            <a:bodyPr wrap="none" lIns="0" tIns="0" rIns="0" bIns="0" rtlCol="0">
              <a:spAutoFit/>
            </a:bodyPr>
            <a:lstStyle/>
            <a:p>
              <a:r>
                <a:rPr lang="en-US" sz="2800" dirty="0" smtClean="0"/>
                <a:t>1000</a:t>
              </a:r>
              <a:endParaRPr lang="en-US" sz="2800" dirty="0"/>
            </a:p>
          </p:txBody>
        </p:sp>
        <p:sp>
          <p:nvSpPr>
            <p:cNvPr id="14" name="TextBox 13"/>
            <p:cNvSpPr txBox="1"/>
            <p:nvPr/>
          </p:nvSpPr>
          <p:spPr>
            <a:xfrm>
              <a:off x="6613111" y="5906802"/>
              <a:ext cx="1001877" cy="430887"/>
            </a:xfrm>
            <a:prstGeom prst="rect">
              <a:avLst/>
            </a:prstGeom>
            <a:solidFill>
              <a:schemeClr val="bg1"/>
            </a:solidFill>
          </p:spPr>
          <p:txBody>
            <a:bodyPr wrap="none" lIns="0" tIns="0" rIns="0" bIns="0" rtlCol="0">
              <a:spAutoFit/>
            </a:bodyPr>
            <a:lstStyle/>
            <a:p>
              <a:r>
                <a:rPr lang="en-US" sz="2800" dirty="0" smtClean="0"/>
                <a:t>10000</a:t>
              </a:r>
              <a:endParaRPr lang="en-US" sz="2800" dirty="0"/>
            </a:p>
          </p:txBody>
        </p:sp>
      </p:grpSp>
      <p:sp>
        <p:nvSpPr>
          <p:cNvPr id="22" name="TextBox 21"/>
          <p:cNvSpPr txBox="1"/>
          <p:nvPr/>
        </p:nvSpPr>
        <p:spPr>
          <a:xfrm rot="-5400000">
            <a:off x="-51160" y="3999198"/>
            <a:ext cx="2595262" cy="612645"/>
          </a:xfrm>
          <a:prstGeom prst="rect">
            <a:avLst/>
          </a:prstGeom>
          <a:solidFill>
            <a:schemeClr val="bg1"/>
          </a:solidFill>
        </p:spPr>
        <p:txBody>
          <a:bodyPr wrap="none" lIns="0" tIns="0" rIns="0" bIns="180000" rtlCol="0">
            <a:spAutoFit/>
          </a:bodyPr>
          <a:lstStyle/>
          <a:p>
            <a:r>
              <a:rPr lang="en-US" sz="2800" dirty="0" smtClean="0"/>
              <a:t>Permittivity (DK)</a:t>
            </a:r>
            <a:endParaRPr lang="en-US" sz="2800" dirty="0"/>
          </a:p>
        </p:txBody>
      </p:sp>
      <p:grpSp>
        <p:nvGrpSpPr>
          <p:cNvPr id="24" name="Group 23"/>
          <p:cNvGrpSpPr/>
          <p:nvPr/>
        </p:nvGrpSpPr>
        <p:grpSpPr>
          <a:xfrm>
            <a:off x="1391378" y="2524206"/>
            <a:ext cx="500137" cy="3601286"/>
            <a:chOff x="1538135" y="2456472"/>
            <a:chExt cx="500137" cy="3601286"/>
          </a:xfrm>
        </p:grpSpPr>
        <p:sp>
          <p:nvSpPr>
            <p:cNvPr id="25" name="TextBox 24"/>
            <p:cNvSpPr txBox="1"/>
            <p:nvPr/>
          </p:nvSpPr>
          <p:spPr>
            <a:xfrm>
              <a:off x="1538135" y="5626871"/>
              <a:ext cx="500137" cy="430887"/>
            </a:xfrm>
            <a:prstGeom prst="rect">
              <a:avLst/>
            </a:prstGeom>
            <a:solidFill>
              <a:schemeClr val="bg1"/>
            </a:solidFill>
          </p:spPr>
          <p:txBody>
            <a:bodyPr wrap="none" lIns="0" tIns="0" rIns="0" bIns="0" rtlCol="0">
              <a:spAutoFit/>
            </a:bodyPr>
            <a:lstStyle/>
            <a:p>
              <a:r>
                <a:rPr lang="en-US" sz="2800" dirty="0" smtClean="0"/>
                <a:t>4.0</a:t>
              </a:r>
              <a:endParaRPr lang="en-US" sz="2800" dirty="0"/>
            </a:p>
          </p:txBody>
        </p:sp>
        <p:sp>
          <p:nvSpPr>
            <p:cNvPr id="26" name="TextBox 25"/>
            <p:cNvSpPr txBox="1"/>
            <p:nvPr/>
          </p:nvSpPr>
          <p:spPr>
            <a:xfrm>
              <a:off x="1538135" y="4567773"/>
              <a:ext cx="500137" cy="430887"/>
            </a:xfrm>
            <a:prstGeom prst="rect">
              <a:avLst/>
            </a:prstGeom>
            <a:solidFill>
              <a:schemeClr val="bg1"/>
            </a:solidFill>
          </p:spPr>
          <p:txBody>
            <a:bodyPr wrap="none" lIns="0" tIns="0" rIns="0" bIns="0" rtlCol="0">
              <a:spAutoFit/>
            </a:bodyPr>
            <a:lstStyle/>
            <a:p>
              <a:r>
                <a:rPr lang="en-US" sz="2800" dirty="0" smtClean="0"/>
                <a:t>4.5</a:t>
              </a:r>
              <a:endParaRPr lang="en-US" sz="2800" dirty="0"/>
            </a:p>
          </p:txBody>
        </p:sp>
        <p:sp>
          <p:nvSpPr>
            <p:cNvPr id="27" name="TextBox 26"/>
            <p:cNvSpPr txBox="1"/>
            <p:nvPr/>
          </p:nvSpPr>
          <p:spPr>
            <a:xfrm>
              <a:off x="1538135" y="3467372"/>
              <a:ext cx="500137" cy="430887"/>
            </a:xfrm>
            <a:prstGeom prst="rect">
              <a:avLst/>
            </a:prstGeom>
            <a:solidFill>
              <a:schemeClr val="bg1"/>
            </a:solidFill>
          </p:spPr>
          <p:txBody>
            <a:bodyPr wrap="none" lIns="0" tIns="0" rIns="0" bIns="0" rtlCol="0">
              <a:spAutoFit/>
            </a:bodyPr>
            <a:lstStyle/>
            <a:p>
              <a:r>
                <a:rPr lang="en-US" sz="2800" dirty="0" smtClean="0"/>
                <a:t>5.0</a:t>
              </a:r>
              <a:endParaRPr lang="en-US" sz="2800" dirty="0"/>
            </a:p>
          </p:txBody>
        </p:sp>
        <p:sp>
          <p:nvSpPr>
            <p:cNvPr id="28" name="TextBox 27"/>
            <p:cNvSpPr txBox="1"/>
            <p:nvPr/>
          </p:nvSpPr>
          <p:spPr>
            <a:xfrm>
              <a:off x="1538135" y="2456472"/>
              <a:ext cx="500137" cy="430887"/>
            </a:xfrm>
            <a:prstGeom prst="rect">
              <a:avLst/>
            </a:prstGeom>
            <a:solidFill>
              <a:schemeClr val="bg1"/>
            </a:solidFill>
          </p:spPr>
          <p:txBody>
            <a:bodyPr wrap="none" lIns="0" tIns="0" rIns="0" bIns="0" rtlCol="0">
              <a:spAutoFit/>
            </a:bodyPr>
            <a:lstStyle/>
            <a:p>
              <a:r>
                <a:rPr lang="en-US" sz="2800" dirty="0" smtClean="0"/>
                <a:t>5.5</a:t>
              </a:r>
              <a:endParaRPr lang="en-US" sz="2800" dirty="0"/>
            </a:p>
          </p:txBody>
        </p:sp>
      </p:grpSp>
      <p:sp>
        <p:nvSpPr>
          <p:cNvPr id="29" name="TextBox 28"/>
          <p:cNvSpPr txBox="1"/>
          <p:nvPr/>
        </p:nvSpPr>
        <p:spPr>
          <a:xfrm>
            <a:off x="2587752" y="2120253"/>
            <a:ext cx="4356962" cy="576293"/>
          </a:xfrm>
          <a:prstGeom prst="rect">
            <a:avLst/>
          </a:prstGeom>
          <a:solidFill>
            <a:schemeClr val="bg1"/>
          </a:solidFill>
        </p:spPr>
        <p:txBody>
          <a:bodyPr wrap="none" lIns="0" tIns="144000" rIns="0" bIns="0" rtlCol="0">
            <a:spAutoFit/>
          </a:bodyPr>
          <a:lstStyle/>
          <a:p>
            <a:r>
              <a:rPr lang="en-US" sz="2800" b="1" dirty="0" smtClean="0"/>
              <a:t>Dielectric Constant – FR4</a:t>
            </a:r>
            <a:endParaRPr lang="en-US" sz="2800" b="1" dirty="0"/>
          </a:p>
        </p:txBody>
      </p:sp>
    </p:spTree>
    <p:extLst>
      <p:ext uri="{BB962C8B-B14F-4D97-AF65-F5344CB8AC3E}">
        <p14:creationId xmlns:p14="http://schemas.microsoft.com/office/powerpoint/2010/main" val="420741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Techniques </a:t>
            </a:r>
            <a:endParaRPr lang="en-US" alt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3" y="2069148"/>
            <a:ext cx="6944268" cy="4612836"/>
          </a:xfrm>
          <a:prstGeom prst="rect">
            <a:avLst/>
          </a:prstGeom>
        </p:spPr>
      </p:pic>
      <p:sp>
        <p:nvSpPr>
          <p:cNvPr id="4608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smtClean="0"/>
              <a:t>Alumina Verification Module</a:t>
            </a:r>
          </a:p>
          <a:p>
            <a:pPr eaLnBrk="1" hangingPunct="1">
              <a:lnSpc>
                <a:spcPct val="125000"/>
              </a:lnSpc>
              <a:buFont typeface="Arial" charset="0"/>
              <a:buChar char="•"/>
            </a:pPr>
            <a:r>
              <a:rPr lang="en-US" altLang="en-US" dirty="0" smtClean="0"/>
              <a:t>Dielectric constant varies &lt; 1% to 3 GHz</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97DFCE8C-7213-4E89-9798-A51F1B059B5C}" type="slidenum">
              <a:rPr lang="en-US" altLang="en-US" sz="1000" smtClean="0"/>
              <a:pPr eaLnBrk="1" hangingPunct="1">
                <a:spcBef>
                  <a:spcPct val="0"/>
                </a:spcBef>
                <a:buSzTx/>
                <a:buFontTx/>
                <a:buNone/>
              </a:pPr>
              <a:t>11</a:t>
            </a:fld>
            <a:endParaRPr lang="en-US" altLang="en-US" sz="1000" dirty="0" smtClean="0"/>
          </a:p>
        </p:txBody>
      </p:sp>
      <p:sp>
        <p:nvSpPr>
          <p:cNvPr id="6" name="TextBox 5"/>
          <p:cNvSpPr txBox="1"/>
          <p:nvPr/>
        </p:nvSpPr>
        <p:spPr>
          <a:xfrm rot="-5400000">
            <a:off x="-437240" y="3938238"/>
            <a:ext cx="2595262" cy="612645"/>
          </a:xfrm>
          <a:prstGeom prst="rect">
            <a:avLst/>
          </a:prstGeom>
          <a:solidFill>
            <a:schemeClr val="bg1"/>
          </a:solidFill>
        </p:spPr>
        <p:txBody>
          <a:bodyPr wrap="none" lIns="0" tIns="0" rIns="0" bIns="180000" rtlCol="0">
            <a:spAutoFit/>
          </a:bodyPr>
          <a:lstStyle/>
          <a:p>
            <a:r>
              <a:rPr lang="en-US" sz="2800" dirty="0" smtClean="0"/>
              <a:t>Permittivity (DK)</a:t>
            </a:r>
            <a:endParaRPr lang="en-US" sz="2800" dirty="0"/>
          </a:p>
        </p:txBody>
      </p:sp>
      <p:sp>
        <p:nvSpPr>
          <p:cNvPr id="2" name="Rectangle 1"/>
          <p:cNvSpPr/>
          <p:nvPr/>
        </p:nvSpPr>
        <p:spPr bwMode="auto">
          <a:xfrm>
            <a:off x="1035566" y="2293621"/>
            <a:ext cx="557867" cy="40849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7" name="Group 6"/>
          <p:cNvGrpSpPr/>
          <p:nvPr/>
        </p:nvGrpSpPr>
        <p:grpSpPr>
          <a:xfrm>
            <a:off x="1157487" y="2322454"/>
            <a:ext cx="488824" cy="4037706"/>
            <a:chOff x="1588112" y="2474186"/>
            <a:chExt cx="400751" cy="3519851"/>
          </a:xfrm>
        </p:grpSpPr>
        <p:sp>
          <p:nvSpPr>
            <p:cNvPr id="8" name="TextBox 7"/>
            <p:cNvSpPr txBox="1"/>
            <p:nvPr/>
          </p:nvSpPr>
          <p:spPr>
            <a:xfrm>
              <a:off x="1721383" y="5591443"/>
              <a:ext cx="200376" cy="402594"/>
            </a:xfrm>
            <a:prstGeom prst="rect">
              <a:avLst/>
            </a:prstGeom>
            <a:solidFill>
              <a:schemeClr val="bg1"/>
            </a:solidFill>
          </p:spPr>
          <p:txBody>
            <a:bodyPr wrap="none" lIns="0" tIns="0" rIns="0" bIns="0" rtlCol="0">
              <a:spAutoFit/>
            </a:bodyPr>
            <a:lstStyle/>
            <a:p>
              <a:r>
                <a:rPr lang="en-US" sz="2800" dirty="0" smtClean="0"/>
                <a:t>7</a:t>
              </a:r>
              <a:endParaRPr lang="en-US" sz="2800" dirty="0"/>
            </a:p>
          </p:txBody>
        </p:sp>
        <p:sp>
          <p:nvSpPr>
            <p:cNvPr id="9" name="TextBox 8"/>
            <p:cNvSpPr txBox="1"/>
            <p:nvPr/>
          </p:nvSpPr>
          <p:spPr>
            <a:xfrm>
              <a:off x="1704725" y="4550059"/>
              <a:ext cx="200376" cy="402594"/>
            </a:xfrm>
            <a:prstGeom prst="rect">
              <a:avLst/>
            </a:prstGeom>
            <a:solidFill>
              <a:schemeClr val="bg1"/>
            </a:solidFill>
          </p:spPr>
          <p:txBody>
            <a:bodyPr wrap="none" lIns="0" tIns="0" rIns="0" bIns="0" rtlCol="0">
              <a:spAutoFit/>
            </a:bodyPr>
            <a:lstStyle/>
            <a:p>
              <a:r>
                <a:rPr lang="en-US" sz="2800" dirty="0"/>
                <a:t>8</a:t>
              </a:r>
            </a:p>
          </p:txBody>
        </p:sp>
        <p:sp>
          <p:nvSpPr>
            <p:cNvPr id="10" name="TextBox 9"/>
            <p:cNvSpPr txBox="1"/>
            <p:nvPr/>
          </p:nvSpPr>
          <p:spPr>
            <a:xfrm>
              <a:off x="1704959" y="3520514"/>
              <a:ext cx="200376" cy="402594"/>
            </a:xfrm>
            <a:prstGeom prst="rect">
              <a:avLst/>
            </a:prstGeom>
            <a:solidFill>
              <a:schemeClr val="bg1"/>
            </a:solidFill>
          </p:spPr>
          <p:txBody>
            <a:bodyPr wrap="none" lIns="0" tIns="0" rIns="0" bIns="0" rtlCol="0">
              <a:spAutoFit/>
            </a:bodyPr>
            <a:lstStyle/>
            <a:p>
              <a:r>
                <a:rPr lang="en-US" sz="2800" dirty="0" smtClean="0"/>
                <a:t>9</a:t>
              </a:r>
              <a:endParaRPr lang="en-US" sz="2800" dirty="0"/>
            </a:p>
          </p:txBody>
        </p:sp>
        <p:sp>
          <p:nvSpPr>
            <p:cNvPr id="11" name="TextBox 10"/>
            <p:cNvSpPr txBox="1"/>
            <p:nvPr/>
          </p:nvSpPr>
          <p:spPr>
            <a:xfrm>
              <a:off x="1588112" y="2474186"/>
              <a:ext cx="400751" cy="402594"/>
            </a:xfrm>
            <a:prstGeom prst="rect">
              <a:avLst/>
            </a:prstGeom>
            <a:solidFill>
              <a:schemeClr val="bg1"/>
            </a:solidFill>
          </p:spPr>
          <p:txBody>
            <a:bodyPr wrap="none" lIns="0" tIns="0" rIns="0" bIns="0" rtlCol="0">
              <a:spAutoFit/>
            </a:bodyPr>
            <a:lstStyle/>
            <a:p>
              <a:r>
                <a:rPr lang="en-US" sz="2800" dirty="0" smtClean="0"/>
                <a:t>10</a:t>
              </a:r>
              <a:endParaRPr lang="en-US" sz="2800" dirty="0"/>
            </a:p>
          </p:txBody>
        </p:sp>
      </p:grpSp>
      <p:sp>
        <p:nvSpPr>
          <p:cNvPr id="13" name="TextBox 12"/>
          <p:cNvSpPr txBox="1"/>
          <p:nvPr/>
        </p:nvSpPr>
        <p:spPr>
          <a:xfrm>
            <a:off x="2430140" y="6257473"/>
            <a:ext cx="1918795" cy="576293"/>
          </a:xfrm>
          <a:prstGeom prst="rect">
            <a:avLst/>
          </a:prstGeom>
          <a:solidFill>
            <a:schemeClr val="bg1"/>
          </a:solidFill>
        </p:spPr>
        <p:txBody>
          <a:bodyPr wrap="none" lIns="0" tIns="144000" rIns="0" bIns="0" rtlCol="0">
            <a:spAutoFit/>
          </a:bodyPr>
          <a:lstStyle/>
          <a:p>
            <a:r>
              <a:rPr lang="en-US" sz="2800" dirty="0" smtClean="0"/>
              <a:t>Freq. (MHz)</a:t>
            </a:r>
            <a:endParaRPr lang="en-US" sz="2800" dirty="0"/>
          </a:p>
        </p:txBody>
      </p:sp>
      <p:sp>
        <p:nvSpPr>
          <p:cNvPr id="14" name="TextBox 13"/>
          <p:cNvSpPr txBox="1"/>
          <p:nvPr/>
        </p:nvSpPr>
        <p:spPr>
          <a:xfrm>
            <a:off x="2401365" y="2201454"/>
            <a:ext cx="4617674" cy="576293"/>
          </a:xfrm>
          <a:prstGeom prst="rect">
            <a:avLst/>
          </a:prstGeom>
          <a:solidFill>
            <a:schemeClr val="bg1"/>
          </a:solidFill>
        </p:spPr>
        <p:txBody>
          <a:bodyPr wrap="none" lIns="0" tIns="144000" rIns="0" bIns="0" rtlCol="0">
            <a:spAutoFit/>
          </a:bodyPr>
          <a:lstStyle/>
          <a:p>
            <a:r>
              <a:rPr lang="en-US" sz="2800" dirty="0" smtClean="0"/>
              <a:t>Dielectric Constant - Alumina</a:t>
            </a:r>
            <a:endParaRPr lang="en-US" sz="2800" dirty="0"/>
          </a:p>
        </p:txBody>
      </p:sp>
      <p:grpSp>
        <p:nvGrpSpPr>
          <p:cNvPr id="15" name="Group 14"/>
          <p:cNvGrpSpPr/>
          <p:nvPr/>
        </p:nvGrpSpPr>
        <p:grpSpPr>
          <a:xfrm>
            <a:off x="1604127" y="6118358"/>
            <a:ext cx="6558063" cy="447512"/>
            <a:chOff x="2037481" y="5890177"/>
            <a:chExt cx="5577507" cy="447512"/>
          </a:xfrm>
        </p:grpSpPr>
        <p:sp>
          <p:nvSpPr>
            <p:cNvPr id="16" name="TextBox 15"/>
            <p:cNvSpPr txBox="1"/>
            <p:nvPr/>
          </p:nvSpPr>
          <p:spPr>
            <a:xfrm>
              <a:off x="2037481" y="5906802"/>
              <a:ext cx="200376" cy="430887"/>
            </a:xfrm>
            <a:prstGeom prst="rect">
              <a:avLst/>
            </a:prstGeom>
            <a:solidFill>
              <a:schemeClr val="bg1"/>
            </a:solidFill>
          </p:spPr>
          <p:txBody>
            <a:bodyPr wrap="none" lIns="0" tIns="0" rIns="0" bIns="0" rtlCol="0">
              <a:spAutoFit/>
            </a:bodyPr>
            <a:lstStyle/>
            <a:p>
              <a:r>
                <a:rPr lang="en-US" sz="2800" dirty="0" smtClean="0"/>
                <a:t>1</a:t>
              </a:r>
              <a:endParaRPr lang="en-US" sz="2800" dirty="0"/>
            </a:p>
          </p:txBody>
        </p:sp>
        <p:sp>
          <p:nvSpPr>
            <p:cNvPr id="17" name="TextBox 16"/>
            <p:cNvSpPr txBox="1"/>
            <p:nvPr/>
          </p:nvSpPr>
          <p:spPr>
            <a:xfrm>
              <a:off x="3180406" y="5899773"/>
              <a:ext cx="400751" cy="430887"/>
            </a:xfrm>
            <a:prstGeom prst="rect">
              <a:avLst/>
            </a:prstGeom>
            <a:solidFill>
              <a:schemeClr val="bg1"/>
            </a:solidFill>
          </p:spPr>
          <p:txBody>
            <a:bodyPr wrap="none" lIns="0" tIns="0" rIns="0" bIns="0" rtlCol="0">
              <a:spAutoFit/>
            </a:bodyPr>
            <a:lstStyle/>
            <a:p>
              <a:r>
                <a:rPr lang="en-US" sz="2800" dirty="0" smtClean="0"/>
                <a:t>10</a:t>
              </a:r>
              <a:endParaRPr lang="en-US" sz="2800" dirty="0"/>
            </a:p>
          </p:txBody>
        </p:sp>
        <p:sp>
          <p:nvSpPr>
            <p:cNvPr id="18" name="TextBox 17"/>
            <p:cNvSpPr txBox="1"/>
            <p:nvPr/>
          </p:nvSpPr>
          <p:spPr>
            <a:xfrm>
              <a:off x="4319347" y="5906802"/>
              <a:ext cx="601127" cy="430887"/>
            </a:xfrm>
            <a:prstGeom prst="rect">
              <a:avLst/>
            </a:prstGeom>
            <a:solidFill>
              <a:schemeClr val="bg1"/>
            </a:solidFill>
          </p:spPr>
          <p:txBody>
            <a:bodyPr wrap="none" lIns="0" tIns="0" rIns="0" bIns="0" rtlCol="0">
              <a:spAutoFit/>
            </a:bodyPr>
            <a:lstStyle/>
            <a:p>
              <a:r>
                <a:rPr lang="en-US" sz="2800" dirty="0" smtClean="0"/>
                <a:t>100</a:t>
              </a:r>
              <a:endParaRPr lang="en-US" sz="2800" dirty="0"/>
            </a:p>
          </p:txBody>
        </p:sp>
        <p:sp>
          <p:nvSpPr>
            <p:cNvPr id="19" name="TextBox 18"/>
            <p:cNvSpPr txBox="1"/>
            <p:nvPr/>
          </p:nvSpPr>
          <p:spPr>
            <a:xfrm>
              <a:off x="5413863" y="5890177"/>
              <a:ext cx="801501" cy="430887"/>
            </a:xfrm>
            <a:prstGeom prst="rect">
              <a:avLst/>
            </a:prstGeom>
            <a:solidFill>
              <a:schemeClr val="bg1"/>
            </a:solidFill>
          </p:spPr>
          <p:txBody>
            <a:bodyPr wrap="none" lIns="0" tIns="0" rIns="0" bIns="0" rtlCol="0">
              <a:spAutoFit/>
            </a:bodyPr>
            <a:lstStyle/>
            <a:p>
              <a:r>
                <a:rPr lang="en-US" sz="2800" dirty="0" smtClean="0"/>
                <a:t>1000</a:t>
              </a:r>
              <a:endParaRPr lang="en-US" sz="2800" dirty="0"/>
            </a:p>
          </p:txBody>
        </p:sp>
        <p:sp>
          <p:nvSpPr>
            <p:cNvPr id="20" name="TextBox 19"/>
            <p:cNvSpPr txBox="1"/>
            <p:nvPr/>
          </p:nvSpPr>
          <p:spPr>
            <a:xfrm>
              <a:off x="6613111" y="5906802"/>
              <a:ext cx="1001877" cy="430887"/>
            </a:xfrm>
            <a:prstGeom prst="rect">
              <a:avLst/>
            </a:prstGeom>
            <a:solidFill>
              <a:schemeClr val="bg1"/>
            </a:solidFill>
          </p:spPr>
          <p:txBody>
            <a:bodyPr wrap="none" lIns="0" tIns="0" rIns="0" bIns="0" rtlCol="0">
              <a:spAutoFit/>
            </a:bodyPr>
            <a:lstStyle/>
            <a:p>
              <a:r>
                <a:rPr lang="en-US" sz="2800" dirty="0" smtClean="0"/>
                <a:t>10000</a:t>
              </a:r>
              <a:endParaRPr lang="en-US" sz="2800" dirty="0"/>
            </a:p>
          </p:txBody>
        </p:sp>
      </p:grpSp>
      <p:sp>
        <p:nvSpPr>
          <p:cNvPr id="3" name="Rectangle 2"/>
          <p:cNvSpPr/>
          <p:nvPr/>
        </p:nvSpPr>
        <p:spPr bwMode="auto">
          <a:xfrm>
            <a:off x="4317197" y="6478764"/>
            <a:ext cx="1100192" cy="3550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TextBox 21"/>
          <p:cNvSpPr txBox="1"/>
          <p:nvPr/>
        </p:nvSpPr>
        <p:spPr>
          <a:xfrm>
            <a:off x="5166495" y="6453731"/>
            <a:ext cx="601127" cy="430887"/>
          </a:xfrm>
          <a:prstGeom prst="rect">
            <a:avLst/>
          </a:prstGeom>
          <a:solidFill>
            <a:schemeClr val="bg1"/>
          </a:solidFill>
        </p:spPr>
        <p:txBody>
          <a:bodyPr wrap="none" lIns="0" tIns="0" rIns="0" bIns="0" rtlCol="0">
            <a:spAutoFit/>
          </a:bodyPr>
          <a:lstStyle/>
          <a:p>
            <a:r>
              <a:rPr lang="en-US" sz="2800" dirty="0" smtClean="0">
                <a:solidFill>
                  <a:srgbClr val="0000FF"/>
                </a:solidFill>
              </a:rPr>
              <a:t>500</a:t>
            </a:r>
            <a:endParaRPr lang="en-US" sz="2800" dirty="0">
              <a:solidFill>
                <a:srgbClr val="0000FF"/>
              </a:solidFill>
            </a:endParaRPr>
          </a:p>
        </p:txBody>
      </p:sp>
      <p:sp>
        <p:nvSpPr>
          <p:cNvPr id="23" name="TextBox 22"/>
          <p:cNvSpPr txBox="1"/>
          <p:nvPr/>
        </p:nvSpPr>
        <p:spPr>
          <a:xfrm>
            <a:off x="6258050" y="6449287"/>
            <a:ext cx="801501" cy="430887"/>
          </a:xfrm>
          <a:prstGeom prst="rect">
            <a:avLst/>
          </a:prstGeom>
          <a:solidFill>
            <a:schemeClr val="bg1"/>
          </a:solidFill>
        </p:spPr>
        <p:txBody>
          <a:bodyPr wrap="none" lIns="0" tIns="0" rIns="0" bIns="0" rtlCol="0">
            <a:spAutoFit/>
          </a:bodyPr>
          <a:lstStyle/>
          <a:p>
            <a:r>
              <a:rPr lang="en-US" sz="2800" dirty="0" smtClean="0">
                <a:solidFill>
                  <a:srgbClr val="0000FF"/>
                </a:solidFill>
              </a:rPr>
              <a:t>2500</a:t>
            </a:r>
            <a:endParaRPr lang="en-US" sz="2800" dirty="0">
              <a:solidFill>
                <a:srgbClr val="0000FF"/>
              </a:solidFill>
            </a:endParaRPr>
          </a:p>
        </p:txBody>
      </p:sp>
      <p:sp>
        <p:nvSpPr>
          <p:cNvPr id="25" name="Rectangle 24"/>
          <p:cNvSpPr/>
          <p:nvPr/>
        </p:nvSpPr>
        <p:spPr bwMode="auto">
          <a:xfrm>
            <a:off x="6418259" y="6186742"/>
            <a:ext cx="550096" cy="3550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Rectangle 25"/>
          <p:cNvSpPr/>
          <p:nvPr/>
        </p:nvSpPr>
        <p:spPr bwMode="auto">
          <a:xfrm>
            <a:off x="5313084" y="6255161"/>
            <a:ext cx="307947" cy="1775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8" name="TextBox 27"/>
          <p:cNvSpPr txBox="1"/>
          <p:nvPr/>
        </p:nvSpPr>
        <p:spPr>
          <a:xfrm>
            <a:off x="7517362" y="4292441"/>
            <a:ext cx="519373" cy="430887"/>
          </a:xfrm>
          <a:prstGeom prst="rect">
            <a:avLst/>
          </a:prstGeom>
          <a:solidFill>
            <a:schemeClr val="bg1"/>
          </a:solidFill>
        </p:spPr>
        <p:txBody>
          <a:bodyPr wrap="none" lIns="0" tIns="0" rIns="0" bIns="0" rtlCol="0">
            <a:spAutoFit/>
          </a:bodyPr>
          <a:lstStyle/>
          <a:p>
            <a:r>
              <a:rPr lang="en-US" sz="2800" b="1" dirty="0" smtClean="0">
                <a:solidFill>
                  <a:srgbClr val="00FF00"/>
                </a:solidFill>
              </a:rPr>
              <a:t>2%</a:t>
            </a:r>
            <a:endParaRPr lang="en-US" sz="2800" b="1" dirty="0">
              <a:solidFill>
                <a:srgbClr val="00FF00"/>
              </a:solidFill>
            </a:endParaRPr>
          </a:p>
        </p:txBody>
      </p:sp>
    </p:spTree>
    <p:extLst>
      <p:ext uri="{BB962C8B-B14F-4D97-AF65-F5344CB8AC3E}">
        <p14:creationId xmlns:p14="http://schemas.microsoft.com/office/powerpoint/2010/main" val="24768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Techniques </a:t>
            </a:r>
            <a:endParaRPr lang="en-US" altLang="en-US" dirty="0" smtClean="0"/>
          </a:p>
        </p:txBody>
      </p:sp>
      <p:sp>
        <p:nvSpPr>
          <p:cNvPr id="46083" name="Rectangle 3"/>
          <p:cNvSpPr>
            <a:spLocks noGrp="1" noChangeArrowheads="1"/>
          </p:cNvSpPr>
          <p:nvPr>
            <p:ph idx="1"/>
          </p:nvPr>
        </p:nvSpPr>
        <p:spPr>
          <a:xfrm>
            <a:off x="182563" y="1050925"/>
            <a:ext cx="8778875" cy="5157788"/>
          </a:xfrm>
        </p:spPr>
        <p:txBody>
          <a:bodyPr/>
          <a:lstStyle/>
          <a:p>
            <a:pPr eaLnBrk="1" hangingPunct="1">
              <a:lnSpc>
                <a:spcPct val="125000"/>
              </a:lnSpc>
              <a:buFont typeface="Arial" charset="0"/>
              <a:buChar char="•"/>
            </a:pPr>
            <a:r>
              <a:rPr lang="en-US" altLang="en-US" dirty="0" smtClean="0"/>
              <a:t>Frequency response of original Disk Resistor</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12</a:t>
            </a:fld>
            <a:endParaRPr lang="en-US" altLang="en-US" sz="1000" smtClean="0"/>
          </a:p>
        </p:txBody>
      </p:sp>
      <p:grpSp>
        <p:nvGrpSpPr>
          <p:cNvPr id="5" name="Group 4"/>
          <p:cNvGrpSpPr/>
          <p:nvPr/>
        </p:nvGrpSpPr>
        <p:grpSpPr>
          <a:xfrm>
            <a:off x="189427" y="1633326"/>
            <a:ext cx="8344808" cy="5143010"/>
            <a:chOff x="189427" y="1633326"/>
            <a:chExt cx="8344808" cy="5143010"/>
          </a:xfrm>
        </p:grpSpPr>
        <p:pic>
          <p:nvPicPr>
            <p:cNvPr id="3" name="Picture 2"/>
            <p:cNvPicPr>
              <a:picLocks noChangeAspect="1"/>
            </p:cNvPicPr>
            <p:nvPr/>
          </p:nvPicPr>
          <p:blipFill rotWithShape="1">
            <a:blip r:embed="rId3"/>
            <a:srcRect l="6055" t="9211" r="6588" b="6015"/>
            <a:stretch/>
          </p:blipFill>
          <p:spPr>
            <a:xfrm>
              <a:off x="741783" y="1675946"/>
              <a:ext cx="7660433" cy="4702629"/>
            </a:xfrm>
            <a:prstGeom prst="rect">
              <a:avLst/>
            </a:prstGeom>
          </p:spPr>
        </p:pic>
        <p:sp>
          <p:nvSpPr>
            <p:cNvPr id="19" name="TextBox 18"/>
            <p:cNvSpPr txBox="1"/>
            <p:nvPr/>
          </p:nvSpPr>
          <p:spPr>
            <a:xfrm>
              <a:off x="705851" y="6043488"/>
              <a:ext cx="7828384" cy="732848"/>
            </a:xfrm>
            <a:prstGeom prst="rect">
              <a:avLst/>
            </a:prstGeom>
            <a:solidFill>
              <a:schemeClr val="bg1"/>
            </a:solidFill>
          </p:spPr>
          <p:txBody>
            <a:bodyPr wrap="square" lIns="0" tIns="360000" rIns="0" bIns="0" rtlCol="0">
              <a:spAutoFit/>
            </a:bodyPr>
            <a:lstStyle/>
            <a:p>
              <a:pPr algn="ctr"/>
              <a:r>
                <a:rPr lang="en-US" sz="2400" dirty="0" smtClean="0">
                  <a:solidFill>
                    <a:srgbClr val="FF0000"/>
                  </a:solidFill>
                </a:rPr>
                <a:t>1988 CDM Paper: Disk Resistor  Frequency Response</a:t>
              </a:r>
              <a:endParaRPr lang="en-US" sz="2400" dirty="0">
                <a:solidFill>
                  <a:srgbClr val="FF0000"/>
                </a:solidFill>
              </a:endParaRPr>
            </a:p>
          </p:txBody>
        </p:sp>
        <p:grpSp>
          <p:nvGrpSpPr>
            <p:cNvPr id="2" name="Group 1"/>
            <p:cNvGrpSpPr/>
            <p:nvPr/>
          </p:nvGrpSpPr>
          <p:grpSpPr>
            <a:xfrm>
              <a:off x="189427" y="1633326"/>
              <a:ext cx="926019" cy="4070681"/>
              <a:chOff x="198758" y="1633326"/>
              <a:chExt cx="926019" cy="4070681"/>
            </a:xfrm>
          </p:grpSpPr>
          <p:sp>
            <p:nvSpPr>
              <p:cNvPr id="9" name="TextBox 8"/>
              <p:cNvSpPr txBox="1"/>
              <p:nvPr/>
            </p:nvSpPr>
            <p:spPr>
              <a:xfrm>
                <a:off x="557831" y="4764439"/>
                <a:ext cx="566946" cy="369332"/>
              </a:xfrm>
              <a:prstGeom prst="rect">
                <a:avLst/>
              </a:prstGeom>
              <a:solidFill>
                <a:schemeClr val="bg1"/>
              </a:solidFill>
            </p:spPr>
            <p:txBody>
              <a:bodyPr wrap="none" lIns="0" tIns="0" rIns="36000" bIns="0" rtlCol="0">
                <a:spAutoFit/>
              </a:bodyPr>
              <a:lstStyle/>
              <a:p>
                <a:r>
                  <a:rPr lang="en-US" sz="2400" dirty="0" smtClean="0"/>
                  <a:t>-4.0</a:t>
                </a:r>
                <a:endParaRPr lang="en-US" sz="2400" dirty="0"/>
              </a:p>
            </p:txBody>
          </p:sp>
          <p:sp>
            <p:nvSpPr>
              <p:cNvPr id="10" name="TextBox 9"/>
              <p:cNvSpPr txBox="1"/>
              <p:nvPr/>
            </p:nvSpPr>
            <p:spPr>
              <a:xfrm>
                <a:off x="557831" y="5334675"/>
                <a:ext cx="566946" cy="369332"/>
              </a:xfrm>
              <a:prstGeom prst="rect">
                <a:avLst/>
              </a:prstGeom>
              <a:solidFill>
                <a:schemeClr val="bg1"/>
              </a:solidFill>
            </p:spPr>
            <p:txBody>
              <a:bodyPr wrap="none" lIns="0" tIns="0" rIns="36000" bIns="0" rtlCol="0">
                <a:spAutoFit/>
              </a:bodyPr>
              <a:lstStyle/>
              <a:p>
                <a:r>
                  <a:rPr lang="en-US" sz="2400" dirty="0" smtClean="0"/>
                  <a:t>-6.0</a:t>
                </a:r>
                <a:endParaRPr lang="en-US" sz="2400" dirty="0"/>
              </a:p>
            </p:txBody>
          </p:sp>
          <p:sp>
            <p:nvSpPr>
              <p:cNvPr id="11" name="TextBox 10"/>
              <p:cNvSpPr txBox="1"/>
              <p:nvPr/>
            </p:nvSpPr>
            <p:spPr>
              <a:xfrm>
                <a:off x="557831" y="4138217"/>
                <a:ext cx="566946" cy="369332"/>
              </a:xfrm>
              <a:prstGeom prst="rect">
                <a:avLst/>
              </a:prstGeom>
              <a:solidFill>
                <a:schemeClr val="bg1"/>
              </a:solidFill>
            </p:spPr>
            <p:txBody>
              <a:bodyPr wrap="none" lIns="0" tIns="0" rIns="36000" bIns="0" rtlCol="0">
                <a:spAutoFit/>
              </a:bodyPr>
              <a:lstStyle/>
              <a:p>
                <a:r>
                  <a:rPr lang="en-US" sz="2400" dirty="0" smtClean="0"/>
                  <a:t>-2.0</a:t>
                </a:r>
                <a:endParaRPr lang="en-US" sz="2400" dirty="0"/>
              </a:p>
            </p:txBody>
          </p:sp>
          <p:sp>
            <p:nvSpPr>
              <p:cNvPr id="12" name="TextBox 11"/>
              <p:cNvSpPr txBox="1"/>
              <p:nvPr/>
            </p:nvSpPr>
            <p:spPr>
              <a:xfrm>
                <a:off x="198758" y="3511994"/>
                <a:ext cx="926019" cy="369332"/>
              </a:xfrm>
              <a:prstGeom prst="rect">
                <a:avLst/>
              </a:prstGeom>
              <a:solidFill>
                <a:schemeClr val="bg1"/>
              </a:solidFill>
            </p:spPr>
            <p:txBody>
              <a:bodyPr wrap="none" lIns="0" tIns="0" rIns="36000" bIns="0" rtlCol="0">
                <a:spAutoFit/>
              </a:bodyPr>
              <a:lstStyle/>
              <a:p>
                <a:r>
                  <a:rPr lang="en-US" sz="2400" dirty="0" smtClean="0"/>
                  <a:t>0.0 dB</a:t>
                </a:r>
                <a:endParaRPr lang="en-US" sz="2400" dirty="0"/>
              </a:p>
            </p:txBody>
          </p:sp>
          <p:sp>
            <p:nvSpPr>
              <p:cNvPr id="13" name="TextBox 12"/>
              <p:cNvSpPr txBox="1"/>
              <p:nvPr/>
            </p:nvSpPr>
            <p:spPr>
              <a:xfrm>
                <a:off x="660423" y="2259549"/>
                <a:ext cx="464354" cy="369332"/>
              </a:xfrm>
              <a:prstGeom prst="rect">
                <a:avLst/>
              </a:prstGeom>
              <a:solidFill>
                <a:schemeClr val="bg1"/>
              </a:solidFill>
            </p:spPr>
            <p:txBody>
              <a:bodyPr wrap="none" lIns="0" tIns="0" rIns="36000" bIns="0" rtlCol="0">
                <a:spAutoFit/>
              </a:bodyPr>
              <a:lstStyle/>
              <a:p>
                <a:r>
                  <a:rPr lang="en-US" sz="2400" dirty="0" smtClean="0"/>
                  <a:t>4.0</a:t>
                </a:r>
                <a:endParaRPr lang="en-US" sz="2400" dirty="0"/>
              </a:p>
            </p:txBody>
          </p:sp>
          <p:sp>
            <p:nvSpPr>
              <p:cNvPr id="14" name="TextBox 13"/>
              <p:cNvSpPr txBox="1"/>
              <p:nvPr/>
            </p:nvSpPr>
            <p:spPr>
              <a:xfrm>
                <a:off x="660423" y="1633326"/>
                <a:ext cx="464354" cy="369332"/>
              </a:xfrm>
              <a:prstGeom prst="rect">
                <a:avLst/>
              </a:prstGeom>
              <a:solidFill>
                <a:schemeClr val="bg1"/>
              </a:solidFill>
            </p:spPr>
            <p:txBody>
              <a:bodyPr wrap="none" lIns="0" tIns="0" rIns="36000" bIns="0" rtlCol="0">
                <a:spAutoFit/>
              </a:bodyPr>
              <a:lstStyle/>
              <a:p>
                <a:r>
                  <a:rPr lang="en-US" sz="2400" dirty="0" smtClean="0"/>
                  <a:t>6.0</a:t>
                </a:r>
                <a:endParaRPr lang="en-US" sz="2400" dirty="0"/>
              </a:p>
            </p:txBody>
          </p:sp>
          <p:sp>
            <p:nvSpPr>
              <p:cNvPr id="17" name="TextBox 16"/>
              <p:cNvSpPr txBox="1"/>
              <p:nvPr/>
            </p:nvSpPr>
            <p:spPr>
              <a:xfrm>
                <a:off x="660423" y="2885772"/>
                <a:ext cx="464354" cy="369332"/>
              </a:xfrm>
              <a:prstGeom prst="rect">
                <a:avLst/>
              </a:prstGeom>
              <a:solidFill>
                <a:schemeClr val="bg1"/>
              </a:solidFill>
            </p:spPr>
            <p:txBody>
              <a:bodyPr wrap="none" lIns="0" tIns="0" rIns="36000" bIns="0" rtlCol="0">
                <a:spAutoFit/>
              </a:bodyPr>
              <a:lstStyle/>
              <a:p>
                <a:r>
                  <a:rPr lang="en-US" sz="2400" dirty="0"/>
                  <a:t>2</a:t>
                </a:r>
                <a:r>
                  <a:rPr lang="en-US" sz="2400" dirty="0" smtClean="0"/>
                  <a:t>.0</a:t>
                </a:r>
                <a:endParaRPr lang="en-US" sz="2400" dirty="0"/>
              </a:p>
            </p:txBody>
          </p:sp>
        </p:grpSp>
        <p:grpSp>
          <p:nvGrpSpPr>
            <p:cNvPr id="4" name="Group 3"/>
            <p:cNvGrpSpPr/>
            <p:nvPr/>
          </p:nvGrpSpPr>
          <p:grpSpPr>
            <a:xfrm>
              <a:off x="940407" y="5639911"/>
              <a:ext cx="7461809" cy="738664"/>
              <a:chOff x="940407" y="5639911"/>
              <a:chExt cx="7461809" cy="738664"/>
            </a:xfrm>
          </p:grpSpPr>
          <p:sp>
            <p:nvSpPr>
              <p:cNvPr id="6" name="TextBox 5"/>
              <p:cNvSpPr txBox="1"/>
              <p:nvPr/>
            </p:nvSpPr>
            <p:spPr>
              <a:xfrm>
                <a:off x="4358679" y="5639911"/>
                <a:ext cx="615553" cy="738664"/>
              </a:xfrm>
              <a:prstGeom prst="rect">
                <a:avLst/>
              </a:prstGeom>
              <a:solidFill>
                <a:schemeClr val="bg1"/>
              </a:solidFill>
            </p:spPr>
            <p:txBody>
              <a:bodyPr wrap="none" lIns="0" tIns="0" rIns="0" bIns="0" rtlCol="0">
                <a:spAutoFit/>
              </a:bodyPr>
              <a:lstStyle/>
              <a:p>
                <a:r>
                  <a:rPr lang="en-US" sz="2400" dirty="0" smtClean="0"/>
                  <a:t>1.50</a:t>
                </a:r>
                <a:br>
                  <a:rPr lang="en-US" sz="2400" dirty="0" smtClean="0"/>
                </a:br>
                <a:r>
                  <a:rPr lang="en-US" sz="2400" dirty="0" smtClean="0"/>
                  <a:t>GHz</a:t>
                </a:r>
                <a:endParaRPr lang="en-US" sz="2400" dirty="0"/>
              </a:p>
            </p:txBody>
          </p:sp>
          <p:sp>
            <p:nvSpPr>
              <p:cNvPr id="7" name="TextBox 6"/>
              <p:cNvSpPr txBox="1"/>
              <p:nvPr/>
            </p:nvSpPr>
            <p:spPr>
              <a:xfrm>
                <a:off x="7786663" y="5639911"/>
                <a:ext cx="615553" cy="738664"/>
              </a:xfrm>
              <a:prstGeom prst="rect">
                <a:avLst/>
              </a:prstGeom>
              <a:solidFill>
                <a:schemeClr val="bg1"/>
              </a:solidFill>
            </p:spPr>
            <p:txBody>
              <a:bodyPr wrap="none" lIns="0" tIns="0" rIns="0" bIns="0" rtlCol="0">
                <a:spAutoFit/>
              </a:bodyPr>
              <a:lstStyle/>
              <a:p>
                <a:r>
                  <a:rPr lang="en-US" sz="2400" dirty="0" smtClean="0"/>
                  <a:t>3.00</a:t>
                </a:r>
                <a:br>
                  <a:rPr lang="en-US" sz="2400" dirty="0" smtClean="0"/>
                </a:br>
                <a:r>
                  <a:rPr lang="en-US" sz="2400" dirty="0" smtClean="0"/>
                  <a:t>GHz</a:t>
                </a:r>
                <a:endParaRPr lang="en-US" sz="2400" dirty="0"/>
              </a:p>
            </p:txBody>
          </p:sp>
          <p:sp>
            <p:nvSpPr>
              <p:cNvPr id="8" name="TextBox 7"/>
              <p:cNvSpPr txBox="1"/>
              <p:nvPr/>
            </p:nvSpPr>
            <p:spPr>
              <a:xfrm>
                <a:off x="940407" y="5639911"/>
                <a:ext cx="633187" cy="738664"/>
              </a:xfrm>
              <a:prstGeom prst="rect">
                <a:avLst/>
              </a:prstGeom>
              <a:solidFill>
                <a:schemeClr val="bg1"/>
              </a:solidFill>
            </p:spPr>
            <p:txBody>
              <a:bodyPr wrap="none" lIns="0" tIns="0" rIns="0" bIns="0" rtlCol="0">
                <a:spAutoFit/>
              </a:bodyPr>
              <a:lstStyle/>
              <a:p>
                <a:r>
                  <a:rPr lang="en-US" sz="2400" dirty="0" smtClean="0"/>
                  <a:t>100</a:t>
                </a:r>
                <a:br>
                  <a:rPr lang="en-US" sz="2400" dirty="0" smtClean="0"/>
                </a:br>
                <a:r>
                  <a:rPr lang="en-US" sz="2400" dirty="0" smtClean="0"/>
                  <a:t>MHz</a:t>
                </a:r>
                <a:endParaRPr lang="en-US" sz="2400" dirty="0"/>
              </a:p>
            </p:txBody>
          </p:sp>
        </p:grpSp>
      </p:grpSp>
    </p:spTree>
    <p:extLst>
      <p:ext uri="{BB962C8B-B14F-4D97-AF65-F5344CB8AC3E}">
        <p14:creationId xmlns:p14="http://schemas.microsoft.com/office/powerpoint/2010/main" val="442214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Techniques </a:t>
            </a:r>
            <a:endParaRPr lang="en-US" altLang="en-US" dirty="0" smtClean="0"/>
          </a:p>
        </p:txBody>
      </p:sp>
      <p:sp>
        <p:nvSpPr>
          <p:cNvPr id="46083" name="Rectangle 3"/>
          <p:cNvSpPr>
            <a:spLocks noGrp="1" noChangeArrowheads="1"/>
          </p:cNvSpPr>
          <p:nvPr>
            <p:ph idx="1"/>
          </p:nvPr>
        </p:nvSpPr>
        <p:spPr>
          <a:xfrm>
            <a:off x="182563" y="1050925"/>
            <a:ext cx="8778875" cy="5157788"/>
          </a:xfrm>
        </p:spPr>
        <p:txBody>
          <a:bodyPr/>
          <a:lstStyle/>
          <a:p>
            <a:pPr eaLnBrk="1" hangingPunct="1">
              <a:lnSpc>
                <a:spcPct val="125000"/>
              </a:lnSpc>
              <a:buFont typeface="Arial" charset="0"/>
              <a:buChar char="•"/>
            </a:pPr>
            <a:r>
              <a:rPr lang="en-US" altLang="en-US" dirty="0" smtClean="0"/>
              <a:t>Coaxial cable Loss with frequency</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13</a:t>
            </a:fld>
            <a:endParaRPr lang="en-US" altLang="en-US" sz="1000" smtClean="0"/>
          </a:p>
        </p:txBody>
      </p:sp>
      <p:grpSp>
        <p:nvGrpSpPr>
          <p:cNvPr id="18" name="Group 17"/>
          <p:cNvGrpSpPr/>
          <p:nvPr/>
        </p:nvGrpSpPr>
        <p:grpSpPr>
          <a:xfrm>
            <a:off x="498967" y="1799617"/>
            <a:ext cx="6796779" cy="4639746"/>
            <a:chOff x="498967" y="1799617"/>
            <a:chExt cx="6796779" cy="463974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07" t="6178" r="2532" b="11196"/>
            <a:stretch/>
          </p:blipFill>
          <p:spPr>
            <a:xfrm>
              <a:off x="626032" y="1799617"/>
              <a:ext cx="6669714" cy="4484451"/>
            </a:xfrm>
            <a:prstGeom prst="rect">
              <a:avLst/>
            </a:prstGeom>
          </p:spPr>
        </p:pic>
        <p:grpSp>
          <p:nvGrpSpPr>
            <p:cNvPr id="13" name="Group 12"/>
            <p:cNvGrpSpPr/>
            <p:nvPr/>
          </p:nvGrpSpPr>
          <p:grpSpPr>
            <a:xfrm>
              <a:off x="1307569" y="5701969"/>
              <a:ext cx="5988177" cy="737394"/>
              <a:chOff x="1307569" y="5701969"/>
              <a:chExt cx="5988177" cy="737394"/>
            </a:xfrm>
          </p:grpSpPr>
          <p:sp>
            <p:nvSpPr>
              <p:cNvPr id="12" name="TextBox 11"/>
              <p:cNvSpPr txBox="1"/>
              <p:nvPr/>
            </p:nvSpPr>
            <p:spPr>
              <a:xfrm>
                <a:off x="3244396" y="5888273"/>
                <a:ext cx="2361224" cy="551090"/>
              </a:xfrm>
              <a:prstGeom prst="rect">
                <a:avLst/>
              </a:prstGeom>
              <a:solidFill>
                <a:schemeClr val="bg1"/>
              </a:solidFill>
            </p:spPr>
            <p:txBody>
              <a:bodyPr wrap="none" lIns="0" tIns="180000" rIns="0" bIns="0" rtlCol="0">
                <a:spAutoFit/>
              </a:bodyPr>
              <a:lstStyle/>
              <a:p>
                <a:r>
                  <a:rPr lang="en-US" sz="2400" dirty="0" smtClean="0"/>
                  <a:t>Frequency (GHz)</a:t>
                </a:r>
                <a:endParaRPr lang="en-US" sz="2400" dirty="0"/>
              </a:p>
            </p:txBody>
          </p:sp>
          <p:grpSp>
            <p:nvGrpSpPr>
              <p:cNvPr id="3" name="Group 2"/>
              <p:cNvGrpSpPr/>
              <p:nvPr/>
            </p:nvGrpSpPr>
            <p:grpSpPr>
              <a:xfrm>
                <a:off x="1307569" y="5701969"/>
                <a:ext cx="5988177" cy="369332"/>
                <a:chOff x="1307569" y="5701969"/>
                <a:chExt cx="5988177" cy="369332"/>
              </a:xfrm>
            </p:grpSpPr>
            <p:sp>
              <p:nvSpPr>
                <p:cNvPr id="6" name="TextBox 5"/>
                <p:cNvSpPr txBox="1"/>
                <p:nvPr/>
              </p:nvSpPr>
              <p:spPr>
                <a:xfrm>
                  <a:off x="1307569" y="5701969"/>
                  <a:ext cx="428002" cy="369332"/>
                </a:xfrm>
                <a:prstGeom prst="rect">
                  <a:avLst/>
                </a:prstGeom>
                <a:solidFill>
                  <a:schemeClr val="bg1"/>
                </a:solidFill>
              </p:spPr>
              <p:txBody>
                <a:bodyPr wrap="none" lIns="0" tIns="0" rIns="0" bIns="0" rtlCol="0">
                  <a:spAutoFit/>
                </a:bodyPr>
                <a:lstStyle/>
                <a:p>
                  <a:r>
                    <a:rPr lang="en-US" sz="2400" dirty="0" smtClean="0"/>
                    <a:t>0.0</a:t>
                  </a:r>
                  <a:endParaRPr lang="en-US" sz="2400" dirty="0"/>
                </a:p>
              </p:txBody>
            </p:sp>
            <p:sp>
              <p:nvSpPr>
                <p:cNvPr id="7" name="TextBox 6"/>
                <p:cNvSpPr txBox="1"/>
                <p:nvPr/>
              </p:nvSpPr>
              <p:spPr>
                <a:xfrm>
                  <a:off x="2203107" y="5701969"/>
                  <a:ext cx="428002" cy="369332"/>
                </a:xfrm>
                <a:prstGeom prst="rect">
                  <a:avLst/>
                </a:prstGeom>
                <a:solidFill>
                  <a:schemeClr val="bg1"/>
                </a:solidFill>
              </p:spPr>
              <p:txBody>
                <a:bodyPr wrap="none" lIns="0" tIns="0" rIns="0" bIns="0" rtlCol="0">
                  <a:spAutoFit/>
                </a:bodyPr>
                <a:lstStyle/>
                <a:p>
                  <a:r>
                    <a:rPr lang="en-US" sz="2400" dirty="0" smtClean="0"/>
                    <a:t>0.5</a:t>
                  </a:r>
                  <a:endParaRPr lang="en-US" sz="2400" dirty="0"/>
                </a:p>
              </p:txBody>
            </p:sp>
            <p:sp>
              <p:nvSpPr>
                <p:cNvPr id="8" name="TextBox 7"/>
                <p:cNvSpPr txBox="1"/>
                <p:nvPr/>
              </p:nvSpPr>
              <p:spPr>
                <a:xfrm>
                  <a:off x="3164160" y="5701969"/>
                  <a:ext cx="428002" cy="369332"/>
                </a:xfrm>
                <a:prstGeom prst="rect">
                  <a:avLst/>
                </a:prstGeom>
                <a:solidFill>
                  <a:schemeClr val="bg1"/>
                </a:solidFill>
              </p:spPr>
              <p:txBody>
                <a:bodyPr wrap="none" lIns="0" tIns="0" rIns="0" bIns="0" rtlCol="0">
                  <a:spAutoFit/>
                </a:bodyPr>
                <a:lstStyle/>
                <a:p>
                  <a:r>
                    <a:rPr lang="en-US" sz="2400" dirty="0" smtClean="0"/>
                    <a:t>1.0</a:t>
                  </a:r>
                  <a:endParaRPr lang="en-US" sz="2400" dirty="0"/>
                </a:p>
              </p:txBody>
            </p:sp>
            <p:sp>
              <p:nvSpPr>
                <p:cNvPr id="10" name="TextBox 9"/>
                <p:cNvSpPr txBox="1"/>
                <p:nvPr/>
              </p:nvSpPr>
              <p:spPr>
                <a:xfrm>
                  <a:off x="5025283" y="5701969"/>
                  <a:ext cx="428002" cy="369332"/>
                </a:xfrm>
                <a:prstGeom prst="rect">
                  <a:avLst/>
                </a:prstGeom>
                <a:solidFill>
                  <a:schemeClr val="bg1"/>
                </a:solidFill>
              </p:spPr>
              <p:txBody>
                <a:bodyPr wrap="none" lIns="0" tIns="0" rIns="0" bIns="0" rtlCol="0">
                  <a:spAutoFit/>
                </a:bodyPr>
                <a:lstStyle/>
                <a:p>
                  <a:r>
                    <a:rPr lang="en-US" sz="2400" dirty="0" smtClean="0"/>
                    <a:t>2.0</a:t>
                  </a:r>
                  <a:endParaRPr lang="en-US" sz="2400" dirty="0"/>
                </a:p>
              </p:txBody>
            </p:sp>
            <p:sp>
              <p:nvSpPr>
                <p:cNvPr id="11" name="TextBox 10"/>
                <p:cNvSpPr txBox="1"/>
                <p:nvPr/>
              </p:nvSpPr>
              <p:spPr>
                <a:xfrm>
                  <a:off x="6867744" y="5701969"/>
                  <a:ext cx="428002" cy="369332"/>
                </a:xfrm>
                <a:prstGeom prst="rect">
                  <a:avLst/>
                </a:prstGeom>
                <a:solidFill>
                  <a:schemeClr val="bg1"/>
                </a:solidFill>
              </p:spPr>
              <p:txBody>
                <a:bodyPr wrap="none" lIns="0" tIns="0" rIns="0" bIns="0" rtlCol="0">
                  <a:spAutoFit/>
                </a:bodyPr>
                <a:lstStyle/>
                <a:p>
                  <a:r>
                    <a:rPr lang="en-US" sz="2400" dirty="0" smtClean="0"/>
                    <a:t>3.0</a:t>
                  </a:r>
                  <a:endParaRPr lang="en-US" sz="2400" dirty="0"/>
                </a:p>
              </p:txBody>
            </p:sp>
          </p:grpSp>
        </p:grpSp>
        <p:grpSp>
          <p:nvGrpSpPr>
            <p:cNvPr id="5" name="Group 4"/>
            <p:cNvGrpSpPr/>
            <p:nvPr/>
          </p:nvGrpSpPr>
          <p:grpSpPr>
            <a:xfrm>
              <a:off x="498967" y="2393530"/>
              <a:ext cx="990971" cy="3034805"/>
              <a:chOff x="498967" y="2393530"/>
              <a:chExt cx="990971" cy="3034805"/>
            </a:xfrm>
          </p:grpSpPr>
          <p:sp>
            <p:nvSpPr>
              <p:cNvPr id="19" name="TextBox 18"/>
              <p:cNvSpPr txBox="1"/>
              <p:nvPr/>
            </p:nvSpPr>
            <p:spPr>
              <a:xfrm rot="-5400000">
                <a:off x="586159" y="3643456"/>
                <a:ext cx="376706" cy="551090"/>
              </a:xfrm>
              <a:prstGeom prst="rect">
                <a:avLst/>
              </a:prstGeom>
              <a:solidFill>
                <a:schemeClr val="bg1"/>
              </a:solidFill>
            </p:spPr>
            <p:txBody>
              <a:bodyPr wrap="none" lIns="0" tIns="0" rIns="0" bIns="180000" rtlCol="0">
                <a:spAutoFit/>
              </a:bodyPr>
              <a:lstStyle/>
              <a:p>
                <a:r>
                  <a:rPr lang="en-US" sz="2400" dirty="0" smtClean="0"/>
                  <a:t>dB</a:t>
                </a:r>
                <a:endParaRPr lang="en-US" sz="2400" dirty="0"/>
              </a:p>
            </p:txBody>
          </p:sp>
          <p:grpSp>
            <p:nvGrpSpPr>
              <p:cNvPr id="4" name="Group 3"/>
              <p:cNvGrpSpPr/>
              <p:nvPr/>
            </p:nvGrpSpPr>
            <p:grpSpPr>
              <a:xfrm>
                <a:off x="922992" y="2393530"/>
                <a:ext cx="566946" cy="3034805"/>
                <a:chOff x="922992" y="2393530"/>
                <a:chExt cx="566946" cy="3034805"/>
              </a:xfrm>
            </p:grpSpPr>
            <p:sp>
              <p:nvSpPr>
                <p:cNvPr id="14" name="TextBox 13"/>
                <p:cNvSpPr txBox="1"/>
                <p:nvPr/>
              </p:nvSpPr>
              <p:spPr>
                <a:xfrm>
                  <a:off x="922992" y="5059003"/>
                  <a:ext cx="566946" cy="369332"/>
                </a:xfrm>
                <a:prstGeom prst="rect">
                  <a:avLst/>
                </a:prstGeom>
                <a:solidFill>
                  <a:schemeClr val="bg1"/>
                </a:solidFill>
              </p:spPr>
              <p:txBody>
                <a:bodyPr wrap="none" lIns="0" tIns="0" rIns="36000" bIns="0" rtlCol="0">
                  <a:spAutoFit/>
                </a:bodyPr>
                <a:lstStyle/>
                <a:p>
                  <a:r>
                    <a:rPr lang="en-US" sz="2400" dirty="0" smtClean="0"/>
                    <a:t>-5.0</a:t>
                  </a:r>
                  <a:endParaRPr lang="en-US" sz="2400" dirty="0"/>
                </a:p>
              </p:txBody>
            </p:sp>
            <p:sp>
              <p:nvSpPr>
                <p:cNvPr id="15" name="TextBox 14"/>
                <p:cNvSpPr txBox="1"/>
                <p:nvPr/>
              </p:nvSpPr>
              <p:spPr>
                <a:xfrm>
                  <a:off x="922992" y="3909293"/>
                  <a:ext cx="566946" cy="369332"/>
                </a:xfrm>
                <a:prstGeom prst="rect">
                  <a:avLst/>
                </a:prstGeom>
                <a:solidFill>
                  <a:schemeClr val="bg1"/>
                </a:solidFill>
              </p:spPr>
              <p:txBody>
                <a:bodyPr wrap="none" lIns="0" tIns="0" rIns="36000" bIns="0" rtlCol="0">
                  <a:spAutoFit/>
                </a:bodyPr>
                <a:lstStyle/>
                <a:p>
                  <a:r>
                    <a:rPr lang="en-US" sz="2400" dirty="0" smtClean="0"/>
                    <a:t>-2.0</a:t>
                  </a:r>
                  <a:endParaRPr lang="en-US" sz="2400" dirty="0"/>
                </a:p>
              </p:txBody>
            </p:sp>
            <p:sp>
              <p:nvSpPr>
                <p:cNvPr id="16" name="TextBox 15"/>
                <p:cNvSpPr txBox="1"/>
                <p:nvPr/>
              </p:nvSpPr>
              <p:spPr>
                <a:xfrm>
                  <a:off x="1025584" y="2393530"/>
                  <a:ext cx="464354" cy="369332"/>
                </a:xfrm>
                <a:prstGeom prst="rect">
                  <a:avLst/>
                </a:prstGeom>
                <a:solidFill>
                  <a:schemeClr val="bg1"/>
                </a:solidFill>
              </p:spPr>
              <p:txBody>
                <a:bodyPr wrap="none" lIns="0" tIns="0" rIns="36000" bIns="0" rtlCol="0">
                  <a:spAutoFit/>
                </a:bodyPr>
                <a:lstStyle/>
                <a:p>
                  <a:r>
                    <a:rPr lang="en-US" sz="2400" dirty="0"/>
                    <a:t>2</a:t>
                  </a:r>
                  <a:r>
                    <a:rPr lang="en-US" sz="2400" dirty="0" smtClean="0"/>
                    <a:t>.0</a:t>
                  </a:r>
                  <a:endParaRPr lang="en-US" sz="2400" dirty="0"/>
                </a:p>
              </p:txBody>
            </p:sp>
            <p:sp>
              <p:nvSpPr>
                <p:cNvPr id="17" name="TextBox 16"/>
                <p:cNvSpPr txBox="1"/>
                <p:nvPr/>
              </p:nvSpPr>
              <p:spPr>
                <a:xfrm>
                  <a:off x="1282065" y="3165615"/>
                  <a:ext cx="207873" cy="369332"/>
                </a:xfrm>
                <a:prstGeom prst="rect">
                  <a:avLst/>
                </a:prstGeom>
                <a:solidFill>
                  <a:schemeClr val="bg1"/>
                </a:solidFill>
              </p:spPr>
              <p:txBody>
                <a:bodyPr wrap="none" lIns="0" tIns="0" rIns="36000" bIns="0" rtlCol="0">
                  <a:spAutoFit/>
                </a:bodyPr>
                <a:lstStyle/>
                <a:p>
                  <a:r>
                    <a:rPr lang="en-US" sz="2400" dirty="0" smtClean="0"/>
                    <a:t>0</a:t>
                  </a:r>
                  <a:endParaRPr lang="en-US" sz="2400" dirty="0"/>
                </a:p>
              </p:txBody>
            </p:sp>
          </p:grpSp>
        </p:grpSp>
      </p:grpSp>
    </p:spTree>
    <p:extLst>
      <p:ext uri="{BB962C8B-B14F-4D97-AF65-F5344CB8AC3E}">
        <p14:creationId xmlns:p14="http://schemas.microsoft.com/office/powerpoint/2010/main" val="409996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a:t>
            </a:r>
            <a:r>
              <a:rPr lang="en-US" altLang="en-US" dirty="0" smtClean="0"/>
              <a:t>Data </a:t>
            </a:r>
          </a:p>
        </p:txBody>
      </p:sp>
      <p:sp>
        <p:nvSpPr>
          <p:cNvPr id="4608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smtClean="0"/>
              <a:t>Discharge frequencies of alumina capacitors</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14</a:t>
            </a:fld>
            <a:endParaRPr lang="en-US" altLang="en-US" sz="100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13" y="1646716"/>
            <a:ext cx="4824876" cy="497617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033" t="25098" r="48671" b="16511"/>
          <a:stretch/>
        </p:blipFill>
        <p:spPr>
          <a:xfrm>
            <a:off x="5124252" y="1815492"/>
            <a:ext cx="3609943" cy="4128108"/>
          </a:xfrm>
          <a:prstGeom prst="rect">
            <a:avLst/>
          </a:prstGeom>
        </p:spPr>
      </p:pic>
    </p:spTree>
    <p:extLst>
      <p:ext uri="{BB962C8B-B14F-4D97-AF65-F5344CB8AC3E}">
        <p14:creationId xmlns:p14="http://schemas.microsoft.com/office/powerpoint/2010/main" val="2251092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Measurement Data</a:t>
            </a:r>
          </a:p>
        </p:txBody>
      </p:sp>
      <p:sp>
        <p:nvSpPr>
          <p:cNvPr id="4" name="Content Placeholder 3"/>
          <p:cNvSpPr>
            <a:spLocks noGrp="1"/>
          </p:cNvSpPr>
          <p:nvPr>
            <p:ph idx="1"/>
          </p:nvPr>
        </p:nvSpPr>
        <p:spPr/>
        <p:txBody>
          <a:bodyPr/>
          <a:lstStyle/>
          <a:p>
            <a:r>
              <a:rPr lang="en-US" dirty="0" smtClean="0"/>
              <a:t>The CDM tester is a resonant Circuit formed by the Pogo Pin inductance and DUT Capacitance</a:t>
            </a:r>
            <a:endParaRPr lang="en-US" dirty="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CE199E4B-44CD-4C5B-8BB7-06FD5A05B8F3}" type="slidenum">
              <a:rPr lang="en-US" altLang="en-US" sz="1000" smtClean="0"/>
              <a:pPr eaLnBrk="1" hangingPunct="1">
                <a:spcBef>
                  <a:spcPct val="0"/>
                </a:spcBef>
                <a:buSzTx/>
                <a:buFontTx/>
                <a:buNone/>
              </a:pPr>
              <a:t>15</a:t>
            </a:fld>
            <a:endParaRPr lang="en-US" altLang="en-US" sz="1000" smtClean="0"/>
          </a:p>
        </p:txBody>
      </p:sp>
      <p:grpSp>
        <p:nvGrpSpPr>
          <p:cNvPr id="24" name="Group 23"/>
          <p:cNvGrpSpPr/>
          <p:nvPr/>
        </p:nvGrpSpPr>
        <p:grpSpPr>
          <a:xfrm>
            <a:off x="339066" y="2149018"/>
            <a:ext cx="8465868" cy="4303541"/>
            <a:chOff x="339066" y="2149018"/>
            <a:chExt cx="8465868" cy="4303541"/>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28" t="15623" r="1040" b="18001"/>
            <a:stretch/>
          </p:blipFill>
          <p:spPr>
            <a:xfrm>
              <a:off x="665480" y="2233661"/>
              <a:ext cx="7813040" cy="4134255"/>
            </a:xfrm>
            <a:prstGeom prst="rect">
              <a:avLst/>
            </a:prstGeom>
          </p:spPr>
        </p:pic>
        <p:sp>
          <p:nvSpPr>
            <p:cNvPr id="6" name="TextBox 5"/>
            <p:cNvSpPr txBox="1"/>
            <p:nvPr/>
          </p:nvSpPr>
          <p:spPr>
            <a:xfrm>
              <a:off x="7282081" y="3562124"/>
              <a:ext cx="1522853" cy="738664"/>
            </a:xfrm>
            <a:prstGeom prst="rect">
              <a:avLst/>
            </a:prstGeom>
            <a:solidFill>
              <a:schemeClr val="bg1"/>
            </a:solidFill>
          </p:spPr>
          <p:txBody>
            <a:bodyPr wrap="none" lIns="0" tIns="0" rIns="0" bIns="0" rtlCol="0">
              <a:spAutoFit/>
            </a:bodyPr>
            <a:lstStyle/>
            <a:p>
              <a:r>
                <a:rPr lang="en-US" sz="2400" dirty="0" smtClean="0"/>
                <a:t>Ground </a:t>
              </a:r>
              <a:br>
                <a:rPr lang="en-US" sz="2400" dirty="0" smtClean="0"/>
              </a:br>
              <a:r>
                <a:rPr lang="en-US" sz="2400" dirty="0" smtClean="0"/>
                <a:t>Plane (GP)</a:t>
              </a:r>
              <a:endParaRPr lang="en-US" sz="2400" dirty="0"/>
            </a:p>
          </p:txBody>
        </p:sp>
        <p:sp>
          <p:nvSpPr>
            <p:cNvPr id="7" name="TextBox 6"/>
            <p:cNvSpPr txBox="1"/>
            <p:nvPr/>
          </p:nvSpPr>
          <p:spPr>
            <a:xfrm>
              <a:off x="6097093" y="4717731"/>
              <a:ext cx="519373" cy="369332"/>
            </a:xfrm>
            <a:prstGeom prst="rect">
              <a:avLst/>
            </a:prstGeom>
            <a:solidFill>
              <a:schemeClr val="bg1"/>
            </a:solidFill>
          </p:spPr>
          <p:txBody>
            <a:bodyPr wrap="none" lIns="0" tIns="0" rIns="0" bIns="0" rtlCol="0">
              <a:spAutoFit/>
            </a:bodyPr>
            <a:lstStyle/>
            <a:p>
              <a:r>
                <a:rPr lang="en-US" sz="2400" dirty="0" smtClean="0"/>
                <a:t>C</a:t>
              </a:r>
              <a:r>
                <a:rPr lang="en-US" sz="2400" baseline="-25000" dirty="0" smtClean="0"/>
                <a:t>GP</a:t>
              </a:r>
              <a:endParaRPr lang="en-US" sz="2400" baseline="-25000" dirty="0"/>
            </a:p>
          </p:txBody>
        </p:sp>
        <p:sp>
          <p:nvSpPr>
            <p:cNvPr id="9" name="TextBox 8"/>
            <p:cNvSpPr txBox="1"/>
            <p:nvPr/>
          </p:nvSpPr>
          <p:spPr>
            <a:xfrm>
              <a:off x="2099367" y="4717731"/>
              <a:ext cx="519373" cy="369332"/>
            </a:xfrm>
            <a:prstGeom prst="rect">
              <a:avLst/>
            </a:prstGeom>
            <a:solidFill>
              <a:schemeClr val="bg1"/>
            </a:solidFill>
          </p:spPr>
          <p:txBody>
            <a:bodyPr wrap="none" lIns="0" tIns="0" rIns="0" bIns="0" rtlCol="0">
              <a:spAutoFit/>
            </a:bodyPr>
            <a:lstStyle/>
            <a:p>
              <a:r>
                <a:rPr lang="en-US" sz="2400" dirty="0" smtClean="0"/>
                <a:t>C</a:t>
              </a:r>
              <a:r>
                <a:rPr lang="en-US" sz="2400" baseline="-25000" dirty="0" smtClean="0"/>
                <a:t>GP</a:t>
              </a:r>
              <a:endParaRPr lang="en-US" sz="2400" baseline="-25000" dirty="0"/>
            </a:p>
          </p:txBody>
        </p:sp>
        <p:sp>
          <p:nvSpPr>
            <p:cNvPr id="10" name="TextBox 9"/>
            <p:cNvSpPr txBox="1"/>
            <p:nvPr/>
          </p:nvSpPr>
          <p:spPr>
            <a:xfrm>
              <a:off x="339066" y="5713895"/>
              <a:ext cx="1522853" cy="738664"/>
            </a:xfrm>
            <a:prstGeom prst="rect">
              <a:avLst/>
            </a:prstGeom>
            <a:solidFill>
              <a:schemeClr val="bg1"/>
            </a:solidFill>
          </p:spPr>
          <p:txBody>
            <a:bodyPr wrap="none" lIns="0" tIns="0" rIns="0" bIns="0" rtlCol="0">
              <a:spAutoFit/>
            </a:bodyPr>
            <a:lstStyle/>
            <a:p>
              <a:pPr algn="r"/>
              <a:r>
                <a:rPr lang="en-US" sz="2400" dirty="0" smtClean="0"/>
                <a:t>Charge </a:t>
              </a:r>
              <a:br>
                <a:rPr lang="en-US" sz="2400" dirty="0" smtClean="0"/>
              </a:br>
              <a:r>
                <a:rPr lang="en-US" sz="2400" dirty="0" smtClean="0"/>
                <a:t>Plane (GP)</a:t>
              </a:r>
              <a:endParaRPr lang="en-US" sz="2400" dirty="0"/>
            </a:p>
          </p:txBody>
        </p:sp>
        <p:sp>
          <p:nvSpPr>
            <p:cNvPr id="11" name="TextBox 10"/>
            <p:cNvSpPr txBox="1"/>
            <p:nvPr/>
          </p:nvSpPr>
          <p:spPr>
            <a:xfrm>
              <a:off x="466472" y="3829927"/>
              <a:ext cx="1268039" cy="738664"/>
            </a:xfrm>
            <a:prstGeom prst="rect">
              <a:avLst/>
            </a:prstGeom>
            <a:solidFill>
              <a:schemeClr val="bg1"/>
            </a:solidFill>
          </p:spPr>
          <p:txBody>
            <a:bodyPr wrap="none" lIns="0" tIns="0" rIns="0" bIns="0" rtlCol="0">
              <a:spAutoFit/>
            </a:bodyPr>
            <a:lstStyle/>
            <a:p>
              <a:pPr algn="r"/>
              <a:r>
                <a:rPr lang="en-US" sz="2400" dirty="0" smtClean="0"/>
                <a:t>Mounting</a:t>
              </a:r>
              <a:br>
                <a:rPr lang="en-US" sz="2400" dirty="0" smtClean="0"/>
              </a:br>
              <a:r>
                <a:rPr lang="en-US" sz="2400" dirty="0" smtClean="0"/>
                <a:t>Fixture</a:t>
              </a:r>
              <a:endParaRPr lang="en-US" sz="2400" dirty="0"/>
            </a:p>
          </p:txBody>
        </p:sp>
        <p:sp>
          <p:nvSpPr>
            <p:cNvPr id="12" name="TextBox 11"/>
            <p:cNvSpPr txBox="1"/>
            <p:nvPr/>
          </p:nvSpPr>
          <p:spPr>
            <a:xfrm>
              <a:off x="2516900" y="2149018"/>
              <a:ext cx="1130118" cy="997196"/>
            </a:xfrm>
            <a:prstGeom prst="rect">
              <a:avLst/>
            </a:prstGeom>
            <a:solidFill>
              <a:schemeClr val="bg1"/>
            </a:solidFill>
          </p:spPr>
          <p:txBody>
            <a:bodyPr wrap="none" lIns="0" tIns="0" rIns="0" bIns="0" rtlCol="0">
              <a:spAutoFit/>
            </a:bodyPr>
            <a:lstStyle/>
            <a:p>
              <a:pPr algn="r">
                <a:lnSpc>
                  <a:spcPct val="90000"/>
                </a:lnSpc>
              </a:pPr>
              <a:r>
                <a:rPr lang="en-US" sz="2400" dirty="0" smtClean="0"/>
                <a:t>Current</a:t>
              </a:r>
              <a:br>
                <a:rPr lang="en-US" sz="2400" dirty="0" smtClean="0"/>
              </a:br>
              <a:r>
                <a:rPr lang="en-US" sz="2400" dirty="0" smtClean="0"/>
                <a:t>Sensing</a:t>
              </a:r>
              <a:br>
                <a:rPr lang="en-US" sz="2400" dirty="0" smtClean="0"/>
              </a:br>
              <a:r>
                <a:rPr lang="en-US" sz="2400" dirty="0" smtClean="0"/>
                <a:t>Resistor</a:t>
              </a:r>
              <a:endParaRPr lang="en-US" sz="2400" dirty="0"/>
            </a:p>
          </p:txBody>
        </p:sp>
        <p:sp>
          <p:nvSpPr>
            <p:cNvPr id="14" name="TextBox 13"/>
            <p:cNvSpPr txBox="1"/>
            <p:nvPr/>
          </p:nvSpPr>
          <p:spPr>
            <a:xfrm>
              <a:off x="5683518" y="2385560"/>
              <a:ext cx="1865895" cy="664797"/>
            </a:xfrm>
            <a:prstGeom prst="rect">
              <a:avLst/>
            </a:prstGeom>
            <a:solidFill>
              <a:schemeClr val="bg1"/>
            </a:solidFill>
          </p:spPr>
          <p:txBody>
            <a:bodyPr wrap="none" lIns="0" tIns="0" rIns="0" bIns="0" rtlCol="0">
              <a:spAutoFit/>
            </a:bodyPr>
            <a:lstStyle/>
            <a:p>
              <a:pPr>
                <a:lnSpc>
                  <a:spcPct val="90000"/>
                </a:lnSpc>
              </a:pPr>
              <a:r>
                <a:rPr lang="en-US" sz="2400" dirty="0" smtClean="0"/>
                <a:t>Output Signal</a:t>
              </a:r>
              <a:br>
                <a:rPr lang="en-US" sz="2400" dirty="0" smtClean="0"/>
              </a:br>
              <a:r>
                <a:rPr lang="en-US" sz="2400" dirty="0" smtClean="0"/>
                <a:t>to Scope</a:t>
              </a:r>
              <a:endParaRPr lang="en-US" sz="2400" dirty="0"/>
            </a:p>
          </p:txBody>
        </p:sp>
        <p:sp>
          <p:nvSpPr>
            <p:cNvPr id="15" name="TextBox 14"/>
            <p:cNvSpPr txBox="1"/>
            <p:nvPr/>
          </p:nvSpPr>
          <p:spPr>
            <a:xfrm>
              <a:off x="2462646" y="5629252"/>
              <a:ext cx="1524456" cy="738664"/>
            </a:xfrm>
            <a:prstGeom prst="rect">
              <a:avLst/>
            </a:prstGeom>
            <a:solidFill>
              <a:schemeClr val="bg1"/>
            </a:solidFill>
          </p:spPr>
          <p:txBody>
            <a:bodyPr wrap="none" lIns="0" tIns="0" rIns="0" bIns="0" rtlCol="0">
              <a:spAutoFit/>
            </a:bodyPr>
            <a:lstStyle/>
            <a:p>
              <a:pPr algn="r"/>
              <a:r>
                <a:rPr lang="en-US" sz="2400" dirty="0" smtClean="0"/>
                <a:t>Spark</a:t>
              </a:r>
              <a:br>
                <a:rPr lang="en-US" sz="2400" dirty="0" smtClean="0"/>
              </a:br>
              <a:r>
                <a:rPr lang="en-US" sz="2400" dirty="0" smtClean="0"/>
                <a:t>Resistance</a:t>
              </a:r>
              <a:endParaRPr lang="en-US" sz="2400" dirty="0"/>
            </a:p>
          </p:txBody>
        </p:sp>
        <p:sp>
          <p:nvSpPr>
            <p:cNvPr id="16" name="TextBox 15"/>
            <p:cNvSpPr txBox="1"/>
            <p:nvPr/>
          </p:nvSpPr>
          <p:spPr>
            <a:xfrm>
              <a:off x="5683518" y="5687434"/>
              <a:ext cx="1506823" cy="738664"/>
            </a:xfrm>
            <a:prstGeom prst="rect">
              <a:avLst/>
            </a:prstGeom>
            <a:solidFill>
              <a:schemeClr val="bg1"/>
            </a:solidFill>
          </p:spPr>
          <p:txBody>
            <a:bodyPr wrap="none" lIns="0" tIns="0" rIns="0" bIns="0" rtlCol="0">
              <a:spAutoFit/>
            </a:bodyPr>
            <a:lstStyle/>
            <a:p>
              <a:r>
                <a:rPr lang="en-US" sz="2400" dirty="0" smtClean="0"/>
                <a:t>Pogo Pin</a:t>
              </a:r>
              <a:br>
                <a:rPr lang="en-US" sz="2400" dirty="0" smtClean="0"/>
              </a:br>
              <a:r>
                <a:rPr lang="en-US" sz="2400" dirty="0" smtClean="0"/>
                <a:t>Inductance</a:t>
              </a:r>
              <a:endParaRPr lang="en-US" sz="2400" dirty="0"/>
            </a:p>
          </p:txBody>
        </p:sp>
        <p:sp>
          <p:nvSpPr>
            <p:cNvPr id="8" name="TextBox 7"/>
            <p:cNvSpPr txBox="1"/>
            <p:nvPr/>
          </p:nvSpPr>
          <p:spPr>
            <a:xfrm>
              <a:off x="4572000" y="4972217"/>
              <a:ext cx="530594" cy="369332"/>
            </a:xfrm>
            <a:prstGeom prst="rect">
              <a:avLst/>
            </a:prstGeom>
            <a:solidFill>
              <a:schemeClr val="bg1"/>
            </a:solidFill>
          </p:spPr>
          <p:txBody>
            <a:bodyPr wrap="none" lIns="0" tIns="0" rIns="0" bIns="0" rtlCol="0">
              <a:spAutoFit/>
            </a:bodyPr>
            <a:lstStyle/>
            <a:p>
              <a:r>
                <a:rPr lang="en-US" sz="2400" dirty="0" smtClean="0"/>
                <a:t>C</a:t>
              </a:r>
              <a:r>
                <a:rPr lang="en-US" sz="2400" baseline="-25000" dirty="0" smtClean="0"/>
                <a:t>VM</a:t>
              </a:r>
              <a:endParaRPr lang="en-US" sz="2400" baseline="-25000" dirty="0"/>
            </a:p>
          </p:txBody>
        </p:sp>
        <p:sp>
          <p:nvSpPr>
            <p:cNvPr id="17" name="TextBox 16"/>
            <p:cNvSpPr txBox="1"/>
            <p:nvPr/>
          </p:nvSpPr>
          <p:spPr>
            <a:xfrm flipH="1">
              <a:off x="4511847" y="4513949"/>
              <a:ext cx="933291" cy="373625"/>
            </a:xfrm>
            <a:prstGeom prst="rect">
              <a:avLst/>
            </a:prstGeom>
            <a:solidFill>
              <a:schemeClr val="bg1"/>
            </a:solidFill>
          </p:spPr>
          <p:txBody>
            <a:bodyPr wrap="square" lIns="0" tIns="0" rIns="0" bIns="0" rtlCol="0">
              <a:spAutoFit/>
            </a:bodyPr>
            <a:lstStyle/>
            <a:p>
              <a:endParaRPr lang="en-US" sz="2000" dirty="0"/>
            </a:p>
          </p:txBody>
        </p:sp>
        <p:sp>
          <p:nvSpPr>
            <p:cNvPr id="18" name="TextBox 17"/>
            <p:cNvSpPr txBox="1"/>
            <p:nvPr/>
          </p:nvSpPr>
          <p:spPr>
            <a:xfrm flipH="1">
              <a:off x="3270695" y="4736450"/>
              <a:ext cx="933291" cy="373625"/>
            </a:xfrm>
            <a:prstGeom prst="rect">
              <a:avLst/>
            </a:prstGeom>
            <a:solidFill>
              <a:schemeClr val="bg1"/>
            </a:solidFill>
          </p:spPr>
          <p:txBody>
            <a:bodyPr wrap="square" lIns="0" tIns="0" rIns="0" bIns="0" rtlCol="0">
              <a:spAutoFit/>
            </a:bodyPr>
            <a:lstStyle/>
            <a:p>
              <a:endParaRPr lang="en-US" sz="2000" dirty="0"/>
            </a:p>
          </p:txBody>
        </p:sp>
        <p:cxnSp>
          <p:nvCxnSpPr>
            <p:cNvPr id="3" name="Straight Arrow Connector 2"/>
            <p:cNvCxnSpPr>
              <a:stCxn id="15" idx="0"/>
            </p:cNvCxnSpPr>
            <p:nvPr/>
          </p:nvCxnSpPr>
          <p:spPr bwMode="auto">
            <a:xfrm flipV="1">
              <a:off x="3224874" y="4972217"/>
              <a:ext cx="979112" cy="657035"/>
            </a:xfrm>
            <a:prstGeom prst="straightConnector1">
              <a:avLst/>
            </a:prstGeom>
            <a:noFill/>
            <a:ln w="9525" cap="flat" cmpd="sng" algn="ctr">
              <a:solidFill>
                <a:schemeClr val="tx1"/>
              </a:solidFill>
              <a:prstDash val="solid"/>
              <a:round/>
              <a:headEnd type="none" w="med" len="med"/>
              <a:tailEnd type="triangle" w="med" len="lg"/>
            </a:ln>
            <a:effectLst/>
          </p:spPr>
        </p:cxnSp>
        <p:cxnSp>
          <p:nvCxnSpPr>
            <p:cNvPr id="21" name="Straight Arrow Connector 20"/>
            <p:cNvCxnSpPr/>
            <p:nvPr/>
          </p:nvCxnSpPr>
          <p:spPr bwMode="auto">
            <a:xfrm flipH="1" flipV="1">
              <a:off x="4445685" y="4669104"/>
              <a:ext cx="1651408" cy="1044791"/>
            </a:xfrm>
            <a:prstGeom prst="straightConnector1">
              <a:avLst/>
            </a:prstGeom>
            <a:noFill/>
            <a:ln w="9525" cap="flat" cmpd="sng" algn="ctr">
              <a:solidFill>
                <a:schemeClr val="tx1"/>
              </a:solidFill>
              <a:prstDash val="solid"/>
              <a:round/>
              <a:headEnd type="none" w="med" len="med"/>
              <a:tailEnd type="triangle" w="med" len="lg"/>
            </a:ln>
            <a:effectLst/>
          </p:spPr>
        </p:cxnSp>
      </p:grpSp>
    </p:spTree>
    <p:extLst>
      <p:ext uri="{BB962C8B-B14F-4D97-AF65-F5344CB8AC3E}">
        <p14:creationId xmlns:p14="http://schemas.microsoft.com/office/powerpoint/2010/main" val="413700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Measurement </a:t>
            </a:r>
            <a:r>
              <a:rPr lang="en-US" altLang="en-US" dirty="0" smtClean="0"/>
              <a:t>Data </a:t>
            </a:r>
          </a:p>
        </p:txBody>
      </p:sp>
      <p:sp>
        <p:nvSpPr>
          <p:cNvPr id="4608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smtClean="0"/>
              <a:t>Frequency response of existing current sensors</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16</a:t>
            </a:fld>
            <a:endParaRPr lang="en-US" altLang="en-US" sz="100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734" y="4273152"/>
            <a:ext cx="3316777" cy="25603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232" y="4273152"/>
            <a:ext cx="3340989" cy="25816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733" y="1624130"/>
            <a:ext cx="3316778" cy="256032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495" y="1624130"/>
            <a:ext cx="3316777" cy="2560320"/>
          </a:xfrm>
          <a:prstGeom prst="rect">
            <a:avLst/>
          </a:prstGeom>
        </p:spPr>
      </p:pic>
    </p:spTree>
    <p:extLst>
      <p:ext uri="{BB962C8B-B14F-4D97-AF65-F5344CB8AC3E}">
        <p14:creationId xmlns:p14="http://schemas.microsoft.com/office/powerpoint/2010/main" val="3320221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Measurement Data</a:t>
            </a:r>
          </a:p>
        </p:txBody>
      </p:sp>
      <p:sp>
        <p:nvSpPr>
          <p:cNvPr id="1536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smtClean="0"/>
              <a:t>“Tuned” Cavities in front of current sensing resistor</a:t>
            </a:r>
          </a:p>
          <a:p>
            <a:pPr eaLnBrk="1" hangingPunct="1">
              <a:lnSpc>
                <a:spcPct val="125000"/>
              </a:lnSpc>
              <a:buFont typeface="Arial" charset="0"/>
              <a:buChar char="•"/>
            </a:pPr>
            <a:r>
              <a:rPr lang="en-US" altLang="en-US" dirty="0" smtClean="0"/>
              <a:t>Added to correct low response with 1 GHz scope </a:t>
            </a:r>
          </a:p>
          <a:p>
            <a:pPr eaLnBrk="1" hangingPunct="1">
              <a:lnSpc>
                <a:spcPct val="125000"/>
              </a:lnSpc>
              <a:buSzPct val="100000"/>
              <a:buFont typeface="Arial" charset="0"/>
              <a:buNone/>
            </a:pPr>
            <a:endParaRPr lang="en-US" altLang="en-US" dirty="0"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CE199E4B-44CD-4C5B-8BB7-06FD5A05B8F3}" type="slidenum">
              <a:rPr lang="en-US" altLang="en-US" sz="1000" smtClean="0"/>
              <a:pPr eaLnBrk="1" hangingPunct="1">
                <a:spcBef>
                  <a:spcPct val="0"/>
                </a:spcBef>
                <a:buSzTx/>
                <a:buFontTx/>
                <a:buNone/>
              </a:pPr>
              <a:t>17</a:t>
            </a:fld>
            <a:endParaRPr lang="en-US" altLang="en-US" sz="1000" smtClean="0"/>
          </a:p>
        </p:txBody>
      </p:sp>
      <p:pic>
        <p:nvPicPr>
          <p:cNvPr id="2" name="Picture 1"/>
          <p:cNvPicPr>
            <a:picLocks noChangeAspect="1"/>
          </p:cNvPicPr>
          <p:nvPr/>
        </p:nvPicPr>
        <p:blipFill>
          <a:blip r:embed="rId3"/>
          <a:stretch>
            <a:fillRect/>
          </a:stretch>
        </p:blipFill>
        <p:spPr>
          <a:xfrm>
            <a:off x="4782776" y="2558374"/>
            <a:ext cx="3813631" cy="373526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615" t="1293" r="4666" b="12033"/>
          <a:stretch/>
        </p:blipFill>
        <p:spPr>
          <a:xfrm>
            <a:off x="710119" y="2558374"/>
            <a:ext cx="4032440" cy="3732889"/>
          </a:xfrm>
          <a:prstGeom prst="rect">
            <a:avLst/>
          </a:prstGeom>
          <a:solidFill>
            <a:schemeClr val="tx1"/>
          </a:solidFill>
        </p:spPr>
      </p:pic>
      <p:sp>
        <p:nvSpPr>
          <p:cNvPr id="7" name="TextBox 6"/>
          <p:cNvSpPr txBox="1"/>
          <p:nvPr/>
        </p:nvSpPr>
        <p:spPr>
          <a:xfrm>
            <a:off x="158477" y="2629758"/>
            <a:ext cx="2156681" cy="332399"/>
          </a:xfrm>
          <a:prstGeom prst="rect">
            <a:avLst/>
          </a:prstGeom>
          <a:solidFill>
            <a:schemeClr val="bg1"/>
          </a:solidFill>
        </p:spPr>
        <p:txBody>
          <a:bodyPr wrap="none" lIns="0" tIns="0" rIns="0" bIns="0" rtlCol="0">
            <a:spAutoFit/>
          </a:bodyPr>
          <a:lstStyle/>
          <a:p>
            <a:pPr algn="r">
              <a:lnSpc>
                <a:spcPct val="90000"/>
              </a:lnSpc>
            </a:pPr>
            <a:r>
              <a:rPr lang="en-US" sz="2400" dirty="0" smtClean="0"/>
              <a:t>SMA Connector</a:t>
            </a:r>
            <a:endParaRPr lang="en-US" sz="2400" dirty="0"/>
          </a:p>
        </p:txBody>
      </p:sp>
      <p:sp>
        <p:nvSpPr>
          <p:cNvPr id="8" name="TextBox 7"/>
          <p:cNvSpPr txBox="1"/>
          <p:nvPr/>
        </p:nvSpPr>
        <p:spPr>
          <a:xfrm>
            <a:off x="3147540" y="4285633"/>
            <a:ext cx="1319336" cy="664797"/>
          </a:xfrm>
          <a:prstGeom prst="rect">
            <a:avLst/>
          </a:prstGeom>
          <a:solidFill>
            <a:schemeClr val="bg1"/>
          </a:solidFill>
        </p:spPr>
        <p:txBody>
          <a:bodyPr wrap="none" lIns="0" tIns="0" rIns="0" bIns="0" rtlCol="0">
            <a:spAutoFit/>
          </a:bodyPr>
          <a:lstStyle/>
          <a:p>
            <a:pPr>
              <a:lnSpc>
                <a:spcPct val="90000"/>
              </a:lnSpc>
            </a:pPr>
            <a:r>
              <a:rPr lang="en-US" sz="2400" dirty="0" smtClean="0"/>
              <a:t>Resonant</a:t>
            </a:r>
          </a:p>
          <a:p>
            <a:pPr>
              <a:lnSpc>
                <a:spcPct val="90000"/>
              </a:lnSpc>
            </a:pPr>
            <a:r>
              <a:rPr lang="en-US" sz="2400" dirty="0" smtClean="0"/>
              <a:t>Cavity</a:t>
            </a:r>
            <a:endParaRPr lang="en-US" sz="2400" dirty="0"/>
          </a:p>
        </p:txBody>
      </p:sp>
      <p:sp>
        <p:nvSpPr>
          <p:cNvPr id="9" name="TextBox 8"/>
          <p:cNvSpPr txBox="1"/>
          <p:nvPr/>
        </p:nvSpPr>
        <p:spPr>
          <a:xfrm>
            <a:off x="3218326" y="3569053"/>
            <a:ext cx="1130118" cy="664797"/>
          </a:xfrm>
          <a:prstGeom prst="rect">
            <a:avLst/>
          </a:prstGeom>
          <a:solidFill>
            <a:schemeClr val="bg1"/>
          </a:solidFill>
        </p:spPr>
        <p:txBody>
          <a:bodyPr wrap="none" lIns="0" tIns="0" rIns="0" bIns="0" rtlCol="0">
            <a:spAutoFit/>
          </a:bodyPr>
          <a:lstStyle/>
          <a:p>
            <a:pPr>
              <a:lnSpc>
                <a:spcPct val="90000"/>
              </a:lnSpc>
            </a:pPr>
            <a:r>
              <a:rPr lang="en-US" sz="2400" dirty="0" smtClean="0"/>
              <a:t>1 ohm</a:t>
            </a:r>
          </a:p>
          <a:p>
            <a:pPr>
              <a:lnSpc>
                <a:spcPct val="90000"/>
              </a:lnSpc>
            </a:pPr>
            <a:r>
              <a:rPr lang="en-US" sz="2400" dirty="0" smtClean="0"/>
              <a:t>Resistor</a:t>
            </a:r>
            <a:endParaRPr lang="en-US" sz="2400" dirty="0"/>
          </a:p>
        </p:txBody>
      </p:sp>
      <p:sp>
        <p:nvSpPr>
          <p:cNvPr id="10" name="TextBox 9"/>
          <p:cNvSpPr txBox="1"/>
          <p:nvPr/>
        </p:nvSpPr>
        <p:spPr>
          <a:xfrm>
            <a:off x="636967" y="4174715"/>
            <a:ext cx="1027589" cy="664797"/>
          </a:xfrm>
          <a:prstGeom prst="rect">
            <a:avLst/>
          </a:prstGeom>
          <a:solidFill>
            <a:schemeClr val="bg1"/>
          </a:solidFill>
        </p:spPr>
        <p:txBody>
          <a:bodyPr wrap="none" lIns="0" tIns="0" rIns="0" bIns="0" rtlCol="0">
            <a:spAutoFit/>
          </a:bodyPr>
          <a:lstStyle/>
          <a:p>
            <a:pPr algn="r">
              <a:lnSpc>
                <a:spcPct val="90000"/>
              </a:lnSpc>
            </a:pPr>
            <a:r>
              <a:rPr lang="en-US" sz="2400" dirty="0" smtClean="0"/>
              <a:t>Ground</a:t>
            </a:r>
          </a:p>
          <a:p>
            <a:pPr algn="r">
              <a:lnSpc>
                <a:spcPct val="90000"/>
              </a:lnSpc>
            </a:pPr>
            <a:r>
              <a:rPr lang="en-US" sz="2400" dirty="0" smtClean="0"/>
              <a:t>Plane</a:t>
            </a:r>
            <a:endParaRPr lang="en-US" sz="2400" dirty="0"/>
          </a:p>
        </p:txBody>
      </p:sp>
      <p:sp>
        <p:nvSpPr>
          <p:cNvPr id="11" name="TextBox 10"/>
          <p:cNvSpPr txBox="1"/>
          <p:nvPr/>
        </p:nvSpPr>
        <p:spPr>
          <a:xfrm>
            <a:off x="2906677" y="5184826"/>
            <a:ext cx="1883080" cy="332399"/>
          </a:xfrm>
          <a:prstGeom prst="rect">
            <a:avLst/>
          </a:prstGeom>
          <a:solidFill>
            <a:schemeClr val="bg1"/>
          </a:solidFill>
        </p:spPr>
        <p:txBody>
          <a:bodyPr wrap="none" lIns="0" tIns="0" rIns="0" bIns="0" rtlCol="0">
            <a:spAutoFit/>
          </a:bodyPr>
          <a:lstStyle/>
          <a:p>
            <a:pPr algn="r">
              <a:lnSpc>
                <a:spcPct val="90000"/>
              </a:lnSpc>
            </a:pPr>
            <a:r>
              <a:rPr lang="en-US" sz="2400" dirty="0" smtClean="0"/>
              <a:t>Teflon Spacer</a:t>
            </a:r>
            <a:endParaRPr lang="en-US" sz="2400" dirty="0"/>
          </a:p>
        </p:txBody>
      </p:sp>
      <p:sp>
        <p:nvSpPr>
          <p:cNvPr id="12" name="TextBox 11"/>
          <p:cNvSpPr txBox="1"/>
          <p:nvPr/>
        </p:nvSpPr>
        <p:spPr>
          <a:xfrm>
            <a:off x="2881222" y="6248743"/>
            <a:ext cx="1455527" cy="332399"/>
          </a:xfrm>
          <a:prstGeom prst="rect">
            <a:avLst/>
          </a:prstGeom>
          <a:solidFill>
            <a:schemeClr val="bg1"/>
          </a:solidFill>
        </p:spPr>
        <p:txBody>
          <a:bodyPr wrap="none" lIns="0" tIns="0" rIns="0" bIns="0" rtlCol="0">
            <a:spAutoFit/>
          </a:bodyPr>
          <a:lstStyle/>
          <a:p>
            <a:pPr algn="r">
              <a:lnSpc>
                <a:spcPct val="90000"/>
              </a:lnSpc>
            </a:pPr>
            <a:r>
              <a:rPr lang="en-US" sz="2400" dirty="0" smtClean="0"/>
              <a:t>Field Plate</a:t>
            </a:r>
            <a:endParaRPr lang="en-US" sz="2400" dirty="0"/>
          </a:p>
        </p:txBody>
      </p:sp>
      <p:sp>
        <p:nvSpPr>
          <p:cNvPr id="13" name="TextBox 12"/>
          <p:cNvSpPr txBox="1"/>
          <p:nvPr/>
        </p:nvSpPr>
        <p:spPr>
          <a:xfrm>
            <a:off x="158477" y="5183247"/>
            <a:ext cx="1986120" cy="664797"/>
          </a:xfrm>
          <a:prstGeom prst="rect">
            <a:avLst/>
          </a:prstGeom>
          <a:solidFill>
            <a:schemeClr val="bg1"/>
          </a:solidFill>
        </p:spPr>
        <p:txBody>
          <a:bodyPr wrap="none" lIns="0" tIns="0" rIns="0" bIns="0" rtlCol="0">
            <a:spAutoFit/>
          </a:bodyPr>
          <a:lstStyle/>
          <a:p>
            <a:pPr>
              <a:lnSpc>
                <a:spcPct val="90000"/>
              </a:lnSpc>
            </a:pPr>
            <a:r>
              <a:rPr lang="en-US" sz="2400" dirty="0" smtClean="0"/>
              <a:t>Insulating Film</a:t>
            </a:r>
          </a:p>
          <a:p>
            <a:pPr>
              <a:lnSpc>
                <a:spcPct val="90000"/>
              </a:lnSpc>
            </a:pPr>
            <a:r>
              <a:rPr lang="en-US" sz="2400" dirty="0" smtClean="0"/>
              <a:t> (FR4)</a:t>
            </a:r>
            <a:endParaRPr lang="en-US" sz="2400" dirty="0"/>
          </a:p>
        </p:txBody>
      </p:sp>
      <p:sp>
        <p:nvSpPr>
          <p:cNvPr id="4" name="Rectangle 3"/>
          <p:cNvSpPr/>
          <p:nvPr/>
        </p:nvSpPr>
        <p:spPr bwMode="auto">
          <a:xfrm>
            <a:off x="8652721" y="1627133"/>
            <a:ext cx="248271" cy="962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2975396" y="3447289"/>
            <a:ext cx="268847" cy="3487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3325608" y="5517403"/>
            <a:ext cx="545608" cy="3872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Arrow Connector 5"/>
          <p:cNvCxnSpPr/>
          <p:nvPr/>
        </p:nvCxnSpPr>
        <p:spPr bwMode="auto">
          <a:xfrm>
            <a:off x="1161476" y="5655365"/>
            <a:ext cx="513019" cy="232435"/>
          </a:xfrm>
          <a:prstGeom prst="straightConnector1">
            <a:avLst/>
          </a:prstGeom>
          <a:noFill/>
          <a:ln w="1905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2048256" y="5849802"/>
            <a:ext cx="87402" cy="607660"/>
          </a:xfrm>
          <a:prstGeom prst="straightConnector1">
            <a:avLst/>
          </a:prstGeom>
          <a:noFill/>
          <a:ln w="9525" cap="flat" cmpd="sng" algn="ctr">
            <a:noFill/>
            <a:prstDash val="solid"/>
            <a:round/>
            <a:headEnd type="none" w="med" len="med"/>
            <a:tailEnd type="arrow"/>
          </a:ln>
          <a:effectLst/>
        </p:spPr>
      </p:cxnSp>
      <p:cxnSp>
        <p:nvCxnSpPr>
          <p:cNvPr id="25" name="Straight Arrow Connector 24"/>
          <p:cNvCxnSpPr/>
          <p:nvPr/>
        </p:nvCxnSpPr>
        <p:spPr bwMode="auto">
          <a:xfrm>
            <a:off x="7159752" y="2331720"/>
            <a:ext cx="914400" cy="914400"/>
          </a:xfrm>
          <a:prstGeom prst="straightConnector1">
            <a:avLst/>
          </a:prstGeom>
          <a:noFill/>
          <a:ln w="9525" cap="flat" cmpd="sng" algn="ctr">
            <a:noFill/>
            <a:prstDash val="solid"/>
            <a:round/>
            <a:headEnd type="none" w="med" len="med"/>
            <a:tailEnd type="arrow"/>
          </a:ln>
          <a:effectLst/>
        </p:spPr>
      </p:cxnSp>
      <p:cxnSp>
        <p:nvCxnSpPr>
          <p:cNvPr id="19" name="Straight Arrow Connector 18"/>
          <p:cNvCxnSpPr/>
          <p:nvPr/>
        </p:nvCxnSpPr>
        <p:spPr bwMode="auto">
          <a:xfrm>
            <a:off x="1033670" y="3447289"/>
            <a:ext cx="914400" cy="914400"/>
          </a:xfrm>
          <a:prstGeom prst="straightConnector1">
            <a:avLst/>
          </a:prstGeom>
          <a:noFill/>
          <a:ln w="9525" cap="flat" cmpd="sng" algn="ctr">
            <a:noFill/>
            <a:prstDash val="solid"/>
            <a:round/>
            <a:headEnd type="none" w="med" len="med"/>
            <a:tailEnd type="arrow"/>
          </a:ln>
          <a:effectLst/>
        </p:spPr>
      </p:cxnSp>
      <p:cxnSp>
        <p:nvCxnSpPr>
          <p:cNvPr id="26" name="Straight Arrow Connector 25"/>
          <p:cNvCxnSpPr/>
          <p:nvPr/>
        </p:nvCxnSpPr>
        <p:spPr bwMode="auto">
          <a:xfrm flipH="1" flipV="1">
            <a:off x="2256183" y="6052930"/>
            <a:ext cx="625039" cy="325645"/>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2906677" y="4174715"/>
            <a:ext cx="311649" cy="59135"/>
          </a:xfrm>
          <a:prstGeom prst="straightConnector1">
            <a:avLst/>
          </a:prstGeom>
          <a:no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flipH="1">
            <a:off x="2881222" y="4445886"/>
            <a:ext cx="266318" cy="201963"/>
          </a:xfrm>
          <a:prstGeom prst="straightConnector1">
            <a:avLst/>
          </a:prstGeom>
          <a:noFill/>
          <a:ln w="25400" cap="flat" cmpd="sng" algn="ctr">
            <a:solidFill>
              <a:schemeClr val="tx1"/>
            </a:solidFill>
            <a:prstDash val="solid"/>
            <a:round/>
            <a:headEnd type="none" w="med" len="med"/>
            <a:tailEnd type="arrow"/>
          </a:ln>
          <a:effectLst/>
        </p:spPr>
      </p:cxnSp>
      <p:cxnSp>
        <p:nvCxnSpPr>
          <p:cNvPr id="36" name="Straight Arrow Connector 35"/>
          <p:cNvCxnSpPr>
            <a:stCxn id="11" idx="1"/>
          </p:cNvCxnSpPr>
          <p:nvPr/>
        </p:nvCxnSpPr>
        <p:spPr bwMode="auto">
          <a:xfrm flipH="1" flipV="1">
            <a:off x="2802835" y="5108713"/>
            <a:ext cx="103842" cy="242313"/>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1161476" y="5655365"/>
            <a:ext cx="503080" cy="232435"/>
          </a:xfrm>
          <a:prstGeom prst="straightConnector1">
            <a:avLst/>
          </a:prstGeom>
          <a:no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1664556" y="4819634"/>
            <a:ext cx="154305" cy="189688"/>
          </a:xfrm>
          <a:prstGeom prst="straightConnector1">
            <a:avLst/>
          </a:prstGeom>
          <a:noFill/>
          <a:ln w="25400" cap="flat" cmpd="sng" algn="ctr">
            <a:solidFill>
              <a:schemeClr val="tx1"/>
            </a:solidFill>
            <a:prstDash val="solid"/>
            <a:round/>
            <a:headEnd type="none" w="med" len="med"/>
            <a:tailEnd type="arrow"/>
          </a:ln>
          <a:effectLst/>
        </p:spPr>
      </p:cxnSp>
      <p:sp>
        <p:nvSpPr>
          <p:cNvPr id="44" name="Rectangle 43"/>
          <p:cNvSpPr/>
          <p:nvPr/>
        </p:nvSpPr>
        <p:spPr bwMode="auto">
          <a:xfrm>
            <a:off x="4890052" y="5659241"/>
            <a:ext cx="3428999" cy="6419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8" name="Rectangle 47"/>
          <p:cNvSpPr/>
          <p:nvPr/>
        </p:nvSpPr>
        <p:spPr bwMode="auto">
          <a:xfrm>
            <a:off x="4890052" y="2514642"/>
            <a:ext cx="381496" cy="29415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9" name="Rectangle 48"/>
          <p:cNvSpPr/>
          <p:nvPr/>
        </p:nvSpPr>
        <p:spPr bwMode="auto">
          <a:xfrm>
            <a:off x="5360505" y="5385148"/>
            <a:ext cx="1023730" cy="264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0" name="Rectangle 49"/>
          <p:cNvSpPr/>
          <p:nvPr/>
        </p:nvSpPr>
        <p:spPr bwMode="auto">
          <a:xfrm>
            <a:off x="7225748" y="5424905"/>
            <a:ext cx="1083364" cy="2641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 name="Rectangle 50"/>
          <p:cNvSpPr/>
          <p:nvPr/>
        </p:nvSpPr>
        <p:spPr bwMode="auto">
          <a:xfrm>
            <a:off x="6510544" y="5371884"/>
            <a:ext cx="511865" cy="1320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 name="Rectangle 51"/>
          <p:cNvSpPr/>
          <p:nvPr/>
        </p:nvSpPr>
        <p:spPr>
          <a:xfrm>
            <a:off x="5180192" y="5637016"/>
            <a:ext cx="312906" cy="369332"/>
          </a:xfrm>
          <a:prstGeom prst="rect">
            <a:avLst/>
          </a:prstGeom>
        </p:spPr>
        <p:txBody>
          <a:bodyPr wrap="none">
            <a:spAutoFit/>
          </a:bodyPr>
          <a:lstStyle/>
          <a:p>
            <a:r>
              <a:rPr lang="en-US" dirty="0" smtClean="0"/>
              <a:t>0</a:t>
            </a:r>
            <a:endParaRPr lang="en-US" dirty="0"/>
          </a:p>
        </p:txBody>
      </p:sp>
      <p:sp>
        <p:nvSpPr>
          <p:cNvPr id="53" name="Rectangle 52"/>
          <p:cNvSpPr/>
          <p:nvPr/>
        </p:nvSpPr>
        <p:spPr>
          <a:xfrm>
            <a:off x="6665171" y="5632841"/>
            <a:ext cx="312906" cy="369332"/>
          </a:xfrm>
          <a:prstGeom prst="rect">
            <a:avLst/>
          </a:prstGeom>
        </p:spPr>
        <p:txBody>
          <a:bodyPr wrap="none">
            <a:spAutoFit/>
          </a:bodyPr>
          <a:lstStyle/>
          <a:p>
            <a:r>
              <a:rPr lang="en-US" dirty="0" smtClean="0"/>
              <a:t>1</a:t>
            </a:r>
            <a:endParaRPr lang="en-US" dirty="0"/>
          </a:p>
        </p:txBody>
      </p:sp>
      <p:sp>
        <p:nvSpPr>
          <p:cNvPr id="54" name="Rectangle 53"/>
          <p:cNvSpPr/>
          <p:nvPr/>
        </p:nvSpPr>
        <p:spPr>
          <a:xfrm>
            <a:off x="8197905" y="5610846"/>
            <a:ext cx="312906" cy="369332"/>
          </a:xfrm>
          <a:prstGeom prst="rect">
            <a:avLst/>
          </a:prstGeom>
        </p:spPr>
        <p:txBody>
          <a:bodyPr wrap="none">
            <a:spAutoFit/>
          </a:bodyPr>
          <a:lstStyle/>
          <a:p>
            <a:r>
              <a:rPr lang="en-US" dirty="0" smtClean="0"/>
              <a:t>2</a:t>
            </a:r>
            <a:endParaRPr lang="en-US" dirty="0"/>
          </a:p>
        </p:txBody>
      </p:sp>
      <p:sp>
        <p:nvSpPr>
          <p:cNvPr id="55" name="Rectangle 54"/>
          <p:cNvSpPr/>
          <p:nvPr/>
        </p:nvSpPr>
        <p:spPr>
          <a:xfrm>
            <a:off x="7022409" y="5752712"/>
            <a:ext cx="996811" cy="369332"/>
          </a:xfrm>
          <a:prstGeom prst="rect">
            <a:avLst/>
          </a:prstGeom>
        </p:spPr>
        <p:txBody>
          <a:bodyPr wrap="none">
            <a:spAutoFit/>
          </a:bodyPr>
          <a:lstStyle/>
          <a:p>
            <a:r>
              <a:rPr lang="en-US" dirty="0" smtClean="0"/>
              <a:t>Time ns</a:t>
            </a:r>
            <a:endParaRPr lang="en-US" dirty="0"/>
          </a:p>
        </p:txBody>
      </p:sp>
      <p:sp>
        <p:nvSpPr>
          <p:cNvPr id="56" name="Rectangle 55"/>
          <p:cNvSpPr/>
          <p:nvPr/>
        </p:nvSpPr>
        <p:spPr>
          <a:xfrm>
            <a:off x="4929808" y="2868113"/>
            <a:ext cx="441146" cy="369332"/>
          </a:xfrm>
          <a:prstGeom prst="rect">
            <a:avLst/>
          </a:prstGeom>
        </p:spPr>
        <p:txBody>
          <a:bodyPr wrap="none">
            <a:spAutoFit/>
          </a:bodyPr>
          <a:lstStyle/>
          <a:p>
            <a:r>
              <a:rPr lang="en-US" dirty="0" smtClean="0"/>
              <a:t>12</a:t>
            </a:r>
            <a:endParaRPr lang="en-US" dirty="0"/>
          </a:p>
        </p:txBody>
      </p:sp>
      <p:sp>
        <p:nvSpPr>
          <p:cNvPr id="57" name="Rectangle 56"/>
          <p:cNvSpPr/>
          <p:nvPr/>
        </p:nvSpPr>
        <p:spPr>
          <a:xfrm>
            <a:off x="5048007" y="5108713"/>
            <a:ext cx="312906" cy="369332"/>
          </a:xfrm>
          <a:prstGeom prst="rect">
            <a:avLst/>
          </a:prstGeom>
        </p:spPr>
        <p:txBody>
          <a:bodyPr wrap="none">
            <a:spAutoFit/>
          </a:bodyPr>
          <a:lstStyle/>
          <a:p>
            <a:r>
              <a:rPr lang="en-US" dirty="0" smtClean="0"/>
              <a:t>0</a:t>
            </a:r>
            <a:endParaRPr lang="en-US" dirty="0"/>
          </a:p>
        </p:txBody>
      </p:sp>
      <p:sp>
        <p:nvSpPr>
          <p:cNvPr id="58" name="Rectangle 57"/>
          <p:cNvSpPr/>
          <p:nvPr/>
        </p:nvSpPr>
        <p:spPr>
          <a:xfrm>
            <a:off x="4853082" y="5464636"/>
            <a:ext cx="389850" cy="369332"/>
          </a:xfrm>
          <a:prstGeom prst="rect">
            <a:avLst/>
          </a:prstGeom>
        </p:spPr>
        <p:txBody>
          <a:bodyPr wrap="none">
            <a:spAutoFit/>
          </a:bodyPr>
          <a:lstStyle/>
          <a:p>
            <a:r>
              <a:rPr lang="en-US" dirty="0" smtClean="0"/>
              <a:t>-2</a:t>
            </a:r>
            <a:endParaRPr lang="en-US" dirty="0"/>
          </a:p>
        </p:txBody>
      </p:sp>
      <p:sp>
        <p:nvSpPr>
          <p:cNvPr id="59" name="Rectangle 58"/>
          <p:cNvSpPr/>
          <p:nvPr/>
        </p:nvSpPr>
        <p:spPr>
          <a:xfrm>
            <a:off x="5038154" y="4361689"/>
            <a:ext cx="312906" cy="369332"/>
          </a:xfrm>
          <a:prstGeom prst="rect">
            <a:avLst/>
          </a:prstGeom>
        </p:spPr>
        <p:txBody>
          <a:bodyPr wrap="none">
            <a:spAutoFit/>
          </a:bodyPr>
          <a:lstStyle/>
          <a:p>
            <a:r>
              <a:rPr lang="en-US" dirty="0" smtClean="0"/>
              <a:t>4</a:t>
            </a:r>
            <a:endParaRPr lang="en-US" dirty="0"/>
          </a:p>
        </p:txBody>
      </p:sp>
      <p:sp>
        <p:nvSpPr>
          <p:cNvPr id="60" name="Rectangle 59"/>
          <p:cNvSpPr/>
          <p:nvPr/>
        </p:nvSpPr>
        <p:spPr>
          <a:xfrm>
            <a:off x="5061582" y="3615966"/>
            <a:ext cx="312906" cy="369332"/>
          </a:xfrm>
          <a:prstGeom prst="rect">
            <a:avLst/>
          </a:prstGeom>
        </p:spPr>
        <p:txBody>
          <a:bodyPr wrap="none">
            <a:spAutoFit/>
          </a:bodyPr>
          <a:lstStyle/>
          <a:p>
            <a:r>
              <a:rPr lang="en-US" dirty="0" smtClean="0"/>
              <a:t>8</a:t>
            </a:r>
            <a:endParaRPr lang="en-US" dirty="0"/>
          </a:p>
        </p:txBody>
      </p:sp>
      <p:sp>
        <p:nvSpPr>
          <p:cNvPr id="45" name="Rectangle 44"/>
          <p:cNvSpPr/>
          <p:nvPr/>
        </p:nvSpPr>
        <p:spPr>
          <a:xfrm>
            <a:off x="5153947" y="6088130"/>
            <a:ext cx="3200411" cy="369332"/>
          </a:xfrm>
          <a:prstGeom prst="rect">
            <a:avLst/>
          </a:prstGeom>
        </p:spPr>
        <p:txBody>
          <a:bodyPr wrap="square">
            <a:spAutoFit/>
          </a:bodyPr>
          <a:lstStyle/>
          <a:p>
            <a:r>
              <a:rPr lang="en-US" dirty="0" smtClean="0"/>
              <a:t>CDM Discharge Waveforms</a:t>
            </a:r>
            <a:endParaRPr lang="en-US" dirty="0"/>
          </a:p>
        </p:txBody>
      </p:sp>
      <p:sp>
        <p:nvSpPr>
          <p:cNvPr id="62" name="TextBox 61"/>
          <p:cNvSpPr txBox="1"/>
          <p:nvPr/>
        </p:nvSpPr>
        <p:spPr>
          <a:xfrm rot="16200000">
            <a:off x="4461077" y="3726340"/>
            <a:ext cx="871002" cy="514738"/>
          </a:xfrm>
          <a:prstGeom prst="rect">
            <a:avLst/>
          </a:prstGeom>
          <a:solidFill>
            <a:schemeClr val="bg1"/>
          </a:solidFill>
        </p:spPr>
        <p:txBody>
          <a:bodyPr wrap="square" lIns="0" tIns="0" rIns="0" bIns="144000" rtlCol="0">
            <a:spAutoFit/>
          </a:bodyPr>
          <a:lstStyle/>
          <a:p>
            <a:r>
              <a:rPr lang="en-US" sz="2400" dirty="0" smtClean="0"/>
              <a:t>Amps</a:t>
            </a:r>
            <a:endParaRPr lang="en-US" sz="2400" dirty="0"/>
          </a:p>
        </p:txBody>
      </p:sp>
    </p:spTree>
    <p:extLst>
      <p:ext uri="{BB962C8B-B14F-4D97-AF65-F5344CB8AC3E}">
        <p14:creationId xmlns:p14="http://schemas.microsoft.com/office/powerpoint/2010/main" val="993561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Scope Response</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CE199E4B-44CD-4C5B-8BB7-06FD5A05B8F3}" type="slidenum">
              <a:rPr lang="en-US" altLang="en-US" sz="1000" smtClean="0"/>
              <a:pPr eaLnBrk="1" hangingPunct="1">
                <a:spcBef>
                  <a:spcPct val="0"/>
                </a:spcBef>
                <a:buSzTx/>
                <a:buFontTx/>
                <a:buNone/>
              </a:pPr>
              <a:t>18</a:t>
            </a:fld>
            <a:endParaRPr lang="en-US" altLang="en-US" sz="100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554" t="4700" r="16838" b="4428"/>
          <a:stretch/>
        </p:blipFill>
        <p:spPr>
          <a:xfrm>
            <a:off x="1170174" y="1632544"/>
            <a:ext cx="5594230" cy="5058384"/>
          </a:xfrm>
          <a:prstGeom prst="rect">
            <a:avLst/>
          </a:prstGeom>
        </p:spPr>
      </p:pic>
      <p:sp>
        <p:nvSpPr>
          <p:cNvPr id="7" name="TextBox 6"/>
          <p:cNvSpPr txBox="1"/>
          <p:nvPr/>
        </p:nvSpPr>
        <p:spPr>
          <a:xfrm>
            <a:off x="1542357" y="1996103"/>
            <a:ext cx="428002" cy="369332"/>
          </a:xfrm>
          <a:prstGeom prst="rect">
            <a:avLst/>
          </a:prstGeom>
          <a:solidFill>
            <a:schemeClr val="bg1"/>
          </a:solidFill>
        </p:spPr>
        <p:txBody>
          <a:bodyPr wrap="none" lIns="0" tIns="0" rIns="0" bIns="0" rtlCol="0">
            <a:spAutoFit/>
          </a:bodyPr>
          <a:lstStyle/>
          <a:p>
            <a:r>
              <a:rPr lang="en-US" sz="2400" dirty="0" smtClean="0"/>
              <a:t>1.0</a:t>
            </a:r>
            <a:endParaRPr lang="en-US" sz="2400" dirty="0"/>
          </a:p>
        </p:txBody>
      </p:sp>
      <p:sp>
        <p:nvSpPr>
          <p:cNvPr id="8" name="TextBox 7"/>
          <p:cNvSpPr txBox="1"/>
          <p:nvPr/>
        </p:nvSpPr>
        <p:spPr>
          <a:xfrm>
            <a:off x="1564938" y="5043347"/>
            <a:ext cx="428002" cy="369332"/>
          </a:xfrm>
          <a:prstGeom prst="rect">
            <a:avLst/>
          </a:prstGeom>
          <a:solidFill>
            <a:schemeClr val="bg1"/>
          </a:solidFill>
        </p:spPr>
        <p:txBody>
          <a:bodyPr wrap="none" lIns="0" tIns="0" rIns="0" bIns="0" rtlCol="0">
            <a:spAutoFit/>
          </a:bodyPr>
          <a:lstStyle/>
          <a:p>
            <a:r>
              <a:rPr lang="en-US" sz="2400" dirty="0" smtClean="0"/>
              <a:t>0.2</a:t>
            </a:r>
            <a:endParaRPr lang="en-US" sz="2400" dirty="0"/>
          </a:p>
        </p:txBody>
      </p:sp>
      <p:sp>
        <p:nvSpPr>
          <p:cNvPr id="9" name="TextBox 8"/>
          <p:cNvSpPr txBox="1"/>
          <p:nvPr/>
        </p:nvSpPr>
        <p:spPr>
          <a:xfrm>
            <a:off x="1564938" y="4292469"/>
            <a:ext cx="428002" cy="369332"/>
          </a:xfrm>
          <a:prstGeom prst="rect">
            <a:avLst/>
          </a:prstGeom>
          <a:solidFill>
            <a:schemeClr val="bg1"/>
          </a:solidFill>
        </p:spPr>
        <p:txBody>
          <a:bodyPr wrap="none" lIns="0" tIns="0" rIns="0" bIns="0" rtlCol="0">
            <a:spAutoFit/>
          </a:bodyPr>
          <a:lstStyle/>
          <a:p>
            <a:r>
              <a:rPr lang="en-US" sz="2400" dirty="0" smtClean="0"/>
              <a:t>0.4</a:t>
            </a:r>
            <a:endParaRPr lang="en-US" sz="2400" dirty="0"/>
          </a:p>
        </p:txBody>
      </p:sp>
      <p:sp>
        <p:nvSpPr>
          <p:cNvPr id="10" name="TextBox 9"/>
          <p:cNvSpPr txBox="1"/>
          <p:nvPr/>
        </p:nvSpPr>
        <p:spPr>
          <a:xfrm>
            <a:off x="1564938" y="3546861"/>
            <a:ext cx="428002" cy="369332"/>
          </a:xfrm>
          <a:prstGeom prst="rect">
            <a:avLst/>
          </a:prstGeom>
          <a:solidFill>
            <a:schemeClr val="bg1"/>
          </a:solidFill>
        </p:spPr>
        <p:txBody>
          <a:bodyPr wrap="none" lIns="0" tIns="0" rIns="0" bIns="0" rtlCol="0">
            <a:spAutoFit/>
          </a:bodyPr>
          <a:lstStyle/>
          <a:p>
            <a:r>
              <a:rPr lang="en-US" sz="2400" dirty="0" smtClean="0"/>
              <a:t>0.6</a:t>
            </a:r>
            <a:endParaRPr lang="en-US" sz="2400" dirty="0"/>
          </a:p>
        </p:txBody>
      </p:sp>
      <p:sp>
        <p:nvSpPr>
          <p:cNvPr id="11" name="TextBox 10"/>
          <p:cNvSpPr txBox="1"/>
          <p:nvPr/>
        </p:nvSpPr>
        <p:spPr>
          <a:xfrm>
            <a:off x="1564938" y="2762116"/>
            <a:ext cx="428002" cy="369332"/>
          </a:xfrm>
          <a:prstGeom prst="rect">
            <a:avLst/>
          </a:prstGeom>
          <a:solidFill>
            <a:schemeClr val="bg1"/>
          </a:solidFill>
        </p:spPr>
        <p:txBody>
          <a:bodyPr wrap="none" lIns="0" tIns="0" rIns="0" bIns="0" rtlCol="0">
            <a:spAutoFit/>
          </a:bodyPr>
          <a:lstStyle/>
          <a:p>
            <a:r>
              <a:rPr lang="en-US" sz="2400" dirty="0" smtClean="0"/>
              <a:t>0.8</a:t>
            </a:r>
            <a:endParaRPr lang="en-US" sz="2400" dirty="0"/>
          </a:p>
        </p:txBody>
      </p:sp>
      <p:sp>
        <p:nvSpPr>
          <p:cNvPr id="12" name="TextBox 11"/>
          <p:cNvSpPr txBox="1"/>
          <p:nvPr/>
        </p:nvSpPr>
        <p:spPr>
          <a:xfrm rot="16200000">
            <a:off x="605532" y="3819755"/>
            <a:ext cx="1388201" cy="514738"/>
          </a:xfrm>
          <a:prstGeom prst="rect">
            <a:avLst/>
          </a:prstGeom>
          <a:solidFill>
            <a:schemeClr val="bg1"/>
          </a:solidFill>
        </p:spPr>
        <p:txBody>
          <a:bodyPr wrap="none" lIns="0" tIns="0" rIns="0" bIns="144000" rtlCol="0">
            <a:spAutoFit/>
          </a:bodyPr>
          <a:lstStyle/>
          <a:p>
            <a:r>
              <a:rPr lang="en-US" sz="2400" dirty="0" smtClean="0"/>
              <a:t>Response</a:t>
            </a:r>
            <a:endParaRPr lang="en-US" sz="2400" dirty="0"/>
          </a:p>
        </p:txBody>
      </p:sp>
      <p:sp>
        <p:nvSpPr>
          <p:cNvPr id="21" name="TextBox 20"/>
          <p:cNvSpPr txBox="1"/>
          <p:nvPr/>
        </p:nvSpPr>
        <p:spPr>
          <a:xfrm>
            <a:off x="3151508" y="6225787"/>
            <a:ext cx="2361224" cy="514738"/>
          </a:xfrm>
          <a:prstGeom prst="rect">
            <a:avLst/>
          </a:prstGeom>
          <a:solidFill>
            <a:schemeClr val="bg1"/>
          </a:solidFill>
        </p:spPr>
        <p:txBody>
          <a:bodyPr wrap="none" lIns="0" tIns="144000" rIns="0" bIns="0" rtlCol="0">
            <a:spAutoFit/>
          </a:bodyPr>
          <a:lstStyle/>
          <a:p>
            <a:r>
              <a:rPr lang="en-US" sz="2400" dirty="0" smtClean="0"/>
              <a:t>Frequency (GHz)</a:t>
            </a:r>
            <a:endParaRPr lang="en-US" sz="2400" dirty="0"/>
          </a:p>
        </p:txBody>
      </p:sp>
      <p:sp>
        <p:nvSpPr>
          <p:cNvPr id="22" name="TextBox 21"/>
          <p:cNvSpPr txBox="1"/>
          <p:nvPr/>
        </p:nvSpPr>
        <p:spPr>
          <a:xfrm>
            <a:off x="1900953" y="6071574"/>
            <a:ext cx="428002" cy="369332"/>
          </a:xfrm>
          <a:prstGeom prst="rect">
            <a:avLst/>
          </a:prstGeom>
          <a:solidFill>
            <a:schemeClr val="bg1"/>
          </a:solidFill>
        </p:spPr>
        <p:txBody>
          <a:bodyPr wrap="none" lIns="0" tIns="0" rIns="0" bIns="0" rtlCol="0">
            <a:spAutoFit/>
          </a:bodyPr>
          <a:lstStyle/>
          <a:p>
            <a:r>
              <a:rPr lang="en-US" sz="2400" dirty="0" smtClean="0"/>
              <a:t>0.0</a:t>
            </a:r>
            <a:endParaRPr lang="en-US" sz="2400" dirty="0"/>
          </a:p>
        </p:txBody>
      </p:sp>
      <p:sp>
        <p:nvSpPr>
          <p:cNvPr id="23" name="TextBox 22"/>
          <p:cNvSpPr txBox="1"/>
          <p:nvPr/>
        </p:nvSpPr>
        <p:spPr>
          <a:xfrm>
            <a:off x="2953010" y="6071574"/>
            <a:ext cx="428002" cy="369332"/>
          </a:xfrm>
          <a:prstGeom prst="rect">
            <a:avLst/>
          </a:prstGeom>
          <a:solidFill>
            <a:schemeClr val="bg1"/>
          </a:solidFill>
        </p:spPr>
        <p:txBody>
          <a:bodyPr wrap="none" lIns="0" tIns="0" rIns="0" bIns="0" rtlCol="0">
            <a:spAutoFit/>
          </a:bodyPr>
          <a:lstStyle/>
          <a:p>
            <a:r>
              <a:rPr lang="en-US" sz="2400" dirty="0" smtClean="0"/>
              <a:t>1.0</a:t>
            </a:r>
            <a:endParaRPr lang="en-US" sz="2400" dirty="0"/>
          </a:p>
        </p:txBody>
      </p:sp>
      <p:sp>
        <p:nvSpPr>
          <p:cNvPr id="24" name="TextBox 23"/>
          <p:cNvSpPr txBox="1"/>
          <p:nvPr/>
        </p:nvSpPr>
        <p:spPr>
          <a:xfrm>
            <a:off x="4061512" y="6071574"/>
            <a:ext cx="428002" cy="369332"/>
          </a:xfrm>
          <a:prstGeom prst="rect">
            <a:avLst/>
          </a:prstGeom>
          <a:solidFill>
            <a:schemeClr val="bg1"/>
          </a:solidFill>
        </p:spPr>
        <p:txBody>
          <a:bodyPr wrap="none" lIns="0" tIns="0" rIns="0" bIns="0" rtlCol="0">
            <a:spAutoFit/>
          </a:bodyPr>
          <a:lstStyle/>
          <a:p>
            <a:r>
              <a:rPr lang="en-US" sz="2400" dirty="0" smtClean="0"/>
              <a:t>2.0</a:t>
            </a:r>
            <a:endParaRPr lang="en-US" sz="2400" dirty="0"/>
          </a:p>
        </p:txBody>
      </p:sp>
      <p:sp>
        <p:nvSpPr>
          <p:cNvPr id="25" name="TextBox 24"/>
          <p:cNvSpPr txBox="1"/>
          <p:nvPr/>
        </p:nvSpPr>
        <p:spPr>
          <a:xfrm>
            <a:off x="5192592" y="6071574"/>
            <a:ext cx="428002" cy="369332"/>
          </a:xfrm>
          <a:prstGeom prst="rect">
            <a:avLst/>
          </a:prstGeom>
          <a:solidFill>
            <a:schemeClr val="bg1"/>
          </a:solidFill>
        </p:spPr>
        <p:txBody>
          <a:bodyPr wrap="none" lIns="0" tIns="0" rIns="0" bIns="0" rtlCol="0">
            <a:spAutoFit/>
          </a:bodyPr>
          <a:lstStyle/>
          <a:p>
            <a:r>
              <a:rPr lang="en-US" sz="2400" dirty="0" smtClean="0"/>
              <a:t>3.0</a:t>
            </a:r>
            <a:endParaRPr lang="en-US" sz="2400" dirty="0"/>
          </a:p>
        </p:txBody>
      </p:sp>
      <p:sp>
        <p:nvSpPr>
          <p:cNvPr id="26" name="TextBox 25"/>
          <p:cNvSpPr txBox="1"/>
          <p:nvPr/>
        </p:nvSpPr>
        <p:spPr>
          <a:xfrm>
            <a:off x="6278516" y="6071574"/>
            <a:ext cx="428002" cy="369332"/>
          </a:xfrm>
          <a:prstGeom prst="rect">
            <a:avLst/>
          </a:prstGeom>
          <a:solidFill>
            <a:schemeClr val="bg1"/>
          </a:solidFill>
        </p:spPr>
        <p:txBody>
          <a:bodyPr wrap="none" lIns="0" tIns="0" rIns="0" bIns="0" rtlCol="0">
            <a:spAutoFit/>
          </a:bodyPr>
          <a:lstStyle/>
          <a:p>
            <a:r>
              <a:rPr lang="en-US" sz="2400" dirty="0" smtClean="0"/>
              <a:t>4.0</a:t>
            </a:r>
            <a:endParaRPr lang="en-US" sz="2400" dirty="0"/>
          </a:p>
        </p:txBody>
      </p:sp>
      <p:sp>
        <p:nvSpPr>
          <p:cNvPr id="29" name="TextBox 28"/>
          <p:cNvSpPr txBox="1"/>
          <p:nvPr/>
        </p:nvSpPr>
        <p:spPr>
          <a:xfrm>
            <a:off x="5120224" y="1546821"/>
            <a:ext cx="2598914" cy="514738"/>
          </a:xfrm>
          <a:prstGeom prst="rect">
            <a:avLst/>
          </a:prstGeom>
          <a:solidFill>
            <a:schemeClr val="bg1"/>
          </a:solidFill>
        </p:spPr>
        <p:txBody>
          <a:bodyPr wrap="square" lIns="0" tIns="144000" rIns="0" bIns="0" rtlCol="0">
            <a:spAutoFit/>
          </a:bodyPr>
          <a:lstStyle/>
          <a:p>
            <a:pPr>
              <a:spcBef>
                <a:spcPts val="100"/>
              </a:spcBef>
            </a:pPr>
            <a:r>
              <a:rPr lang="en-US" sz="2400" dirty="0" smtClean="0"/>
              <a:t>Capacitance (pF)</a:t>
            </a:r>
            <a:endParaRPr lang="en-US" sz="2400" dirty="0"/>
          </a:p>
        </p:txBody>
      </p:sp>
      <p:sp>
        <p:nvSpPr>
          <p:cNvPr id="30" name="TextBox 29"/>
          <p:cNvSpPr txBox="1"/>
          <p:nvPr/>
        </p:nvSpPr>
        <p:spPr>
          <a:xfrm>
            <a:off x="2263809" y="1711567"/>
            <a:ext cx="2856415" cy="369332"/>
          </a:xfrm>
          <a:prstGeom prst="rect">
            <a:avLst/>
          </a:prstGeom>
          <a:solidFill>
            <a:schemeClr val="bg1"/>
          </a:solidFill>
        </p:spPr>
        <p:txBody>
          <a:bodyPr wrap="square" lIns="0" tIns="0" rIns="0" bIns="0" rtlCol="0">
            <a:spAutoFit/>
          </a:bodyPr>
          <a:lstStyle/>
          <a:p>
            <a:r>
              <a:rPr lang="en-US" sz="2400" dirty="0" smtClean="0"/>
              <a:t>350  20  10  5  3     1</a:t>
            </a:r>
            <a:endParaRPr lang="en-US" sz="2400" dirty="0"/>
          </a:p>
        </p:txBody>
      </p:sp>
      <p:sp>
        <p:nvSpPr>
          <p:cNvPr id="15363" name="Rectangle 3"/>
          <p:cNvSpPr>
            <a:spLocks noGrp="1" noChangeArrowheads="1"/>
          </p:cNvSpPr>
          <p:nvPr>
            <p:ph idx="1"/>
          </p:nvPr>
        </p:nvSpPr>
        <p:spPr>
          <a:xfrm>
            <a:off x="318135" y="1137467"/>
            <a:ext cx="8778240" cy="495077"/>
          </a:xfrm>
        </p:spPr>
        <p:txBody>
          <a:bodyPr/>
          <a:lstStyle/>
          <a:p>
            <a:pPr eaLnBrk="1" hangingPunct="1">
              <a:lnSpc>
                <a:spcPct val="125000"/>
              </a:lnSpc>
              <a:buFont typeface="Arial" charset="0"/>
              <a:buChar char="•"/>
            </a:pPr>
            <a:r>
              <a:rPr lang="en-US" altLang="en-US" dirty="0" smtClean="0"/>
              <a:t>CDM Discharge Measurement Accuracy</a:t>
            </a:r>
          </a:p>
          <a:p>
            <a:pPr eaLnBrk="1" hangingPunct="1">
              <a:lnSpc>
                <a:spcPct val="125000"/>
              </a:lnSpc>
              <a:buSzPct val="100000"/>
              <a:buFont typeface="Arial" charset="0"/>
              <a:buNone/>
            </a:pPr>
            <a:r>
              <a:rPr lang="en-US" altLang="en-US" dirty="0" smtClean="0"/>
              <a:t> </a:t>
            </a:r>
          </a:p>
        </p:txBody>
      </p:sp>
      <p:cxnSp>
        <p:nvCxnSpPr>
          <p:cNvPr id="5" name="Straight Connector 4"/>
          <p:cNvCxnSpPr/>
          <p:nvPr/>
        </p:nvCxnSpPr>
        <p:spPr bwMode="auto">
          <a:xfrm>
            <a:off x="2953010" y="2069610"/>
            <a:ext cx="914400" cy="914400"/>
          </a:xfrm>
          <a:prstGeom prst="line">
            <a:avLst/>
          </a:prstGeom>
          <a:noFill/>
          <a:ln w="9525" cap="flat" cmpd="sng" algn="ctr">
            <a:noFill/>
            <a:prstDash val="solid"/>
            <a:round/>
            <a:headEnd type="none" w="med" len="med"/>
            <a:tailEnd type="none" w="med" len="med"/>
          </a:ln>
          <a:effectLst/>
        </p:spPr>
      </p:cxnSp>
      <p:cxnSp>
        <p:nvCxnSpPr>
          <p:cNvPr id="31" name="Straight Connector 30"/>
          <p:cNvCxnSpPr/>
          <p:nvPr/>
        </p:nvCxnSpPr>
        <p:spPr bwMode="auto">
          <a:xfrm>
            <a:off x="2953010" y="2069610"/>
            <a:ext cx="914400" cy="914400"/>
          </a:xfrm>
          <a:prstGeom prst="line">
            <a:avLst/>
          </a:prstGeom>
          <a:noFill/>
          <a:ln w="9525" cap="flat" cmpd="sng" algn="ctr">
            <a:noFill/>
            <a:prstDash val="solid"/>
            <a:round/>
            <a:headEnd type="none" w="med" len="med"/>
            <a:tailEnd type="none" w="med" len="med"/>
          </a:ln>
          <a:effectLst/>
        </p:spPr>
      </p:cxnSp>
      <p:cxnSp>
        <p:nvCxnSpPr>
          <p:cNvPr id="15361" name="Straight Arrow Connector 15360"/>
          <p:cNvCxnSpPr/>
          <p:nvPr/>
        </p:nvCxnSpPr>
        <p:spPr bwMode="auto">
          <a:xfrm>
            <a:off x="8037689" y="2984010"/>
            <a:ext cx="914400" cy="914400"/>
          </a:xfrm>
          <a:prstGeom prst="straightConnector1">
            <a:avLst/>
          </a:prstGeom>
          <a:noFill/>
          <a:ln w="9525" cap="flat" cmpd="sng" algn="ctr">
            <a:noFill/>
            <a:prstDash val="solid"/>
            <a:round/>
            <a:headEnd type="none" w="med" len="med"/>
            <a:tailEnd type="arrow"/>
          </a:ln>
          <a:effectLst/>
        </p:spPr>
      </p:cxnSp>
      <p:sp>
        <p:nvSpPr>
          <p:cNvPr id="37" name="TextBox 36"/>
          <p:cNvSpPr txBox="1"/>
          <p:nvPr/>
        </p:nvSpPr>
        <p:spPr>
          <a:xfrm>
            <a:off x="3687417" y="1632543"/>
            <a:ext cx="1505176" cy="98943"/>
          </a:xfrm>
          <a:prstGeom prst="rect">
            <a:avLst/>
          </a:prstGeom>
          <a:solidFill>
            <a:schemeClr val="bg1"/>
          </a:solidFill>
        </p:spPr>
        <p:txBody>
          <a:bodyPr wrap="square" lIns="0" tIns="0" rIns="0" bIns="0" rtlCol="0">
            <a:spAutoFit/>
          </a:bodyPr>
          <a:lstStyle/>
          <a:p>
            <a:endParaRPr lang="en-US" sz="2400" dirty="0"/>
          </a:p>
        </p:txBody>
      </p:sp>
      <p:sp>
        <p:nvSpPr>
          <p:cNvPr id="38" name="TextBox 37"/>
          <p:cNvSpPr txBox="1"/>
          <p:nvPr/>
        </p:nvSpPr>
        <p:spPr>
          <a:xfrm>
            <a:off x="5435636" y="2227699"/>
            <a:ext cx="2805255" cy="738664"/>
          </a:xfrm>
          <a:prstGeom prst="rect">
            <a:avLst/>
          </a:prstGeom>
          <a:solidFill>
            <a:schemeClr val="bg1"/>
          </a:solidFill>
        </p:spPr>
        <p:txBody>
          <a:bodyPr wrap="none" lIns="0" tIns="0" rIns="0" bIns="0" rtlCol="0">
            <a:spAutoFit/>
          </a:bodyPr>
          <a:lstStyle/>
          <a:p>
            <a:r>
              <a:rPr lang="en-US" sz="2400" dirty="0" smtClean="0"/>
              <a:t>3 GHz flat response </a:t>
            </a:r>
            <a:br>
              <a:rPr lang="en-US" sz="2400" dirty="0" smtClean="0"/>
            </a:br>
            <a:r>
              <a:rPr lang="en-US" sz="2400" dirty="0" smtClean="0"/>
              <a:t>oscilloscope</a:t>
            </a:r>
            <a:endParaRPr lang="en-US" sz="2400" dirty="0"/>
          </a:p>
        </p:txBody>
      </p:sp>
      <p:sp>
        <p:nvSpPr>
          <p:cNvPr id="39" name="TextBox 38"/>
          <p:cNvSpPr txBox="1"/>
          <p:nvPr/>
        </p:nvSpPr>
        <p:spPr>
          <a:xfrm>
            <a:off x="2263809" y="3908131"/>
            <a:ext cx="1679947" cy="1477328"/>
          </a:xfrm>
          <a:prstGeom prst="rect">
            <a:avLst/>
          </a:prstGeom>
          <a:solidFill>
            <a:schemeClr val="bg1"/>
          </a:solidFill>
        </p:spPr>
        <p:txBody>
          <a:bodyPr wrap="none" lIns="0" tIns="0" rIns="0" bIns="0" rtlCol="0">
            <a:spAutoFit/>
          </a:bodyPr>
          <a:lstStyle/>
          <a:p>
            <a:r>
              <a:rPr lang="en-US" sz="2400" dirty="0" smtClean="0"/>
              <a:t>1 GHz</a:t>
            </a:r>
          </a:p>
          <a:p>
            <a:r>
              <a:rPr lang="en-US" sz="2400" dirty="0" smtClean="0"/>
              <a:t>Gaussian</a:t>
            </a:r>
            <a:br>
              <a:rPr lang="en-US" sz="2400" dirty="0" smtClean="0"/>
            </a:br>
            <a:r>
              <a:rPr lang="en-US" sz="2400" dirty="0" smtClean="0"/>
              <a:t>response </a:t>
            </a:r>
          </a:p>
          <a:p>
            <a:r>
              <a:rPr lang="en-US" sz="2400" dirty="0" smtClean="0"/>
              <a:t>oscilloscope</a:t>
            </a:r>
            <a:endParaRPr lang="en-US" sz="2400" dirty="0"/>
          </a:p>
        </p:txBody>
      </p:sp>
      <p:cxnSp>
        <p:nvCxnSpPr>
          <p:cNvPr id="15368" name="Straight Connector 15367"/>
          <p:cNvCxnSpPr/>
          <p:nvPr/>
        </p:nvCxnSpPr>
        <p:spPr bwMode="auto">
          <a:xfrm>
            <a:off x="3612444" y="3898410"/>
            <a:ext cx="493212" cy="872815"/>
          </a:xfrm>
          <a:prstGeom prst="line">
            <a:avLst/>
          </a:prstGeom>
          <a:noFill/>
          <a:ln w="38100" cap="flat" cmpd="sng" algn="ctr">
            <a:solidFill>
              <a:srgbClr val="114FFB"/>
            </a:solidFill>
            <a:prstDash val="solid"/>
            <a:round/>
            <a:headEnd type="none" w="med" len="med"/>
            <a:tailEnd type="none" w="med" len="med"/>
          </a:ln>
          <a:effectLst/>
        </p:spPr>
      </p:cxnSp>
      <p:sp>
        <p:nvSpPr>
          <p:cNvPr id="27" name="TextBox 26"/>
          <p:cNvSpPr txBox="1"/>
          <p:nvPr/>
        </p:nvSpPr>
        <p:spPr>
          <a:xfrm rot="16200000">
            <a:off x="525296" y="3925048"/>
            <a:ext cx="1482415" cy="514738"/>
          </a:xfrm>
          <a:prstGeom prst="rect">
            <a:avLst/>
          </a:prstGeom>
          <a:solidFill>
            <a:schemeClr val="bg1"/>
          </a:solidFill>
        </p:spPr>
        <p:txBody>
          <a:bodyPr wrap="square" lIns="0" tIns="0" rIns="0" bIns="144000" rtlCol="0">
            <a:spAutoFit/>
          </a:bodyPr>
          <a:lstStyle/>
          <a:p>
            <a:r>
              <a:rPr lang="en-US" sz="2400" dirty="0" smtClean="0"/>
              <a:t>Response</a:t>
            </a:r>
            <a:endParaRPr lang="en-US" sz="2400" dirty="0"/>
          </a:p>
        </p:txBody>
      </p:sp>
      <p:cxnSp>
        <p:nvCxnSpPr>
          <p:cNvPr id="3" name="Straight Connector 2"/>
          <p:cNvCxnSpPr/>
          <p:nvPr/>
        </p:nvCxnSpPr>
        <p:spPr bwMode="auto">
          <a:xfrm flipH="1">
            <a:off x="3859051" y="2061559"/>
            <a:ext cx="84705" cy="29280"/>
          </a:xfrm>
          <a:prstGeom prst="line">
            <a:avLst/>
          </a:prstGeom>
          <a:noFill/>
          <a:ln w="127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3381012" y="2061559"/>
            <a:ext cx="231432" cy="29279"/>
          </a:xfrm>
          <a:prstGeom prst="line">
            <a:avLst/>
          </a:prstGeom>
          <a:noFill/>
          <a:ln w="127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V="1">
            <a:off x="4061512" y="2061559"/>
            <a:ext cx="214001" cy="29280"/>
          </a:xfrm>
          <a:prstGeom prst="line">
            <a:avLst/>
          </a:prstGeom>
          <a:no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151508" y="2061559"/>
            <a:ext cx="15503" cy="29279"/>
          </a:xfrm>
          <a:prstGeom prst="line">
            <a:avLst/>
          </a:prstGeom>
          <a:no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2703444" y="2071498"/>
            <a:ext cx="229688" cy="19340"/>
          </a:xfrm>
          <a:prstGeom prst="line">
            <a:avLst/>
          </a:prstGeom>
          <a:no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50524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Spice Analysis </a:t>
            </a:r>
          </a:p>
        </p:txBody>
      </p:sp>
      <p:sp>
        <p:nvSpPr>
          <p:cNvPr id="1536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smtClean="0"/>
              <a:t>Discharges with uniform response current sensor</a:t>
            </a:r>
          </a:p>
          <a:p>
            <a:pPr eaLnBrk="1" hangingPunct="1">
              <a:lnSpc>
                <a:spcPct val="125000"/>
              </a:lnSpc>
              <a:buFont typeface="Arial" charset="0"/>
              <a:buChar char="•"/>
            </a:pPr>
            <a:r>
              <a:rPr lang="en-US" altLang="en-US" dirty="0" smtClean="0"/>
              <a:t>Spice values selected to simulate real discharges</a:t>
            </a:r>
          </a:p>
          <a:p>
            <a:pPr eaLnBrk="1" hangingPunct="1">
              <a:lnSpc>
                <a:spcPct val="125000"/>
              </a:lnSpc>
              <a:buFont typeface="Arial" charset="0"/>
              <a:buChar char="•"/>
            </a:pPr>
            <a:r>
              <a:rPr lang="en-US" altLang="en-US" dirty="0" smtClean="0"/>
              <a:t>Done for multiple capacitance value created table </a:t>
            </a:r>
          </a:p>
          <a:p>
            <a:pPr eaLnBrk="1" hangingPunct="1">
              <a:lnSpc>
                <a:spcPct val="125000"/>
              </a:lnSpc>
              <a:buSzPct val="100000"/>
              <a:buFont typeface="Arial" charset="0"/>
              <a:buNone/>
            </a:pPr>
            <a:endParaRPr lang="en-US" altLang="en-US" dirty="0"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CE199E4B-44CD-4C5B-8BB7-06FD5A05B8F3}" type="slidenum">
              <a:rPr lang="en-US" altLang="en-US" sz="1000" smtClean="0"/>
              <a:pPr eaLnBrk="1" hangingPunct="1">
                <a:spcBef>
                  <a:spcPct val="0"/>
                </a:spcBef>
                <a:buSzTx/>
                <a:buFontTx/>
                <a:buNone/>
              </a:pPr>
              <a:t>19</a:t>
            </a:fld>
            <a:endParaRPr lang="en-US" altLang="en-US" sz="1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0" y="2816507"/>
            <a:ext cx="4545107" cy="40130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270" y="2985247"/>
            <a:ext cx="4372223" cy="3645033"/>
          </a:xfrm>
          <a:prstGeom prst="rect">
            <a:avLst/>
          </a:prstGeom>
        </p:spPr>
      </p:pic>
    </p:spTree>
    <p:extLst>
      <p:ext uri="{BB962C8B-B14F-4D97-AF65-F5344CB8AC3E}">
        <p14:creationId xmlns:p14="http://schemas.microsoft.com/office/powerpoint/2010/main" val="496164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Objectives</a:t>
            </a:r>
          </a:p>
        </p:txBody>
      </p:sp>
      <p:sp>
        <p:nvSpPr>
          <p:cNvPr id="6147" name="Content Placeholder 2"/>
          <p:cNvSpPr>
            <a:spLocks noGrp="1"/>
          </p:cNvSpPr>
          <p:nvPr>
            <p:ph idx="1"/>
          </p:nvPr>
        </p:nvSpPr>
        <p:spPr>
          <a:xfrm>
            <a:off x="304800" y="1323446"/>
            <a:ext cx="8656638" cy="5157788"/>
          </a:xfrm>
        </p:spPr>
        <p:txBody>
          <a:bodyPr/>
          <a:lstStyle/>
          <a:p>
            <a:pPr marL="0" indent="0">
              <a:buNone/>
            </a:pPr>
            <a:endParaRPr lang="en-US" altLang="en-US" sz="1200" dirty="0" smtClean="0"/>
          </a:p>
          <a:p>
            <a:pPr marL="0" indent="0">
              <a:buNone/>
            </a:pPr>
            <a:endParaRPr lang="en-US" altLang="en-US" sz="1200" dirty="0" smtClean="0"/>
          </a:p>
          <a:p>
            <a:pPr marL="0" indent="0">
              <a:buNone/>
            </a:pPr>
            <a:endParaRPr lang="en-US" altLang="en-US" sz="1200" dirty="0" smtClean="0"/>
          </a:p>
          <a:p>
            <a:pPr marL="0" indent="0">
              <a:buNone/>
            </a:pPr>
            <a:r>
              <a:rPr lang="en-US" altLang="en-US" dirty="0" smtClean="0"/>
              <a:t>      The goal for this work began 20 years ago: </a:t>
            </a:r>
          </a:p>
          <a:p>
            <a:pPr marL="0" indent="0" algn="ctr">
              <a:buNone/>
            </a:pPr>
            <a:endParaRPr lang="en-US" altLang="en-US" sz="1400" dirty="0" smtClean="0"/>
          </a:p>
          <a:p>
            <a:pPr marL="0" indent="0" algn="ctr">
              <a:buNone/>
            </a:pPr>
            <a:endParaRPr lang="en-US" altLang="en-US" sz="1400" dirty="0" smtClean="0"/>
          </a:p>
          <a:p>
            <a:pPr marL="0" indent="0">
              <a:buNone/>
            </a:pPr>
            <a:r>
              <a:rPr lang="en-US" altLang="en-US" dirty="0" smtClean="0"/>
              <a:t> </a:t>
            </a:r>
            <a:r>
              <a:rPr lang="en-US" altLang="en-US" sz="3600" b="1" dirty="0" smtClean="0"/>
              <a:t>Improve CDM Measurement Accuracy</a:t>
            </a:r>
          </a:p>
          <a:p>
            <a:pPr>
              <a:buFont typeface="Arial" charset="0"/>
              <a:buChar char="•"/>
            </a:pPr>
            <a:r>
              <a:rPr lang="en-US" altLang="en-US" dirty="0" smtClean="0"/>
              <a:t>Investigate Existing Components in daily use</a:t>
            </a:r>
          </a:p>
          <a:p>
            <a:pPr>
              <a:buFont typeface="Arial" charset="0"/>
              <a:buChar char="•"/>
            </a:pPr>
            <a:r>
              <a:rPr lang="en-US" altLang="en-US" dirty="0" smtClean="0"/>
              <a:t>Design of new measurement components</a:t>
            </a:r>
          </a:p>
          <a:p>
            <a:pPr>
              <a:buFont typeface="Arial" charset="0"/>
              <a:buChar char="•"/>
            </a:pPr>
            <a:r>
              <a:rPr lang="en-US" altLang="en-US" dirty="0" smtClean="0"/>
              <a:t>Evaluate their repeatability at multiple sites</a:t>
            </a:r>
          </a:p>
          <a:p>
            <a:pPr>
              <a:buFont typeface="Arial" charset="0"/>
              <a:buChar char="•"/>
            </a:pPr>
            <a:r>
              <a:rPr lang="en-US" altLang="en-US" dirty="0" smtClean="0"/>
              <a:t>Change CDM standards to improve specs </a:t>
            </a:r>
          </a:p>
          <a:p>
            <a:pPr>
              <a:buFont typeface="Arial" charset="0"/>
              <a:buChar char="•"/>
            </a:pPr>
            <a:endParaRPr lang="en-US" altLang="en-US" dirty="0" smtClean="0"/>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841BC115-CF79-4423-97BD-AA9EE010065A}" type="slidenum">
              <a:rPr lang="en-US" altLang="en-US" sz="1000" smtClean="0"/>
              <a:pPr eaLnBrk="1" hangingPunct="1">
                <a:spcBef>
                  <a:spcPct val="0"/>
                </a:spcBef>
                <a:buSzTx/>
                <a:buFontTx/>
                <a:buNone/>
              </a:pPr>
              <a:t>2</a:t>
            </a:fld>
            <a:endParaRPr lang="en-US" altLang="en-US" sz="1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Spice Analysis </a:t>
            </a:r>
          </a:p>
        </p:txBody>
      </p:sp>
      <p:sp>
        <p:nvSpPr>
          <p:cNvPr id="15363" name="Rectangle 3"/>
          <p:cNvSpPr>
            <a:spLocks noGrp="1" noChangeArrowheads="1"/>
          </p:cNvSpPr>
          <p:nvPr>
            <p:ph idx="1"/>
          </p:nvPr>
        </p:nvSpPr>
        <p:spPr/>
        <p:txBody>
          <a:bodyPr/>
          <a:lstStyle/>
          <a:p>
            <a:pPr eaLnBrk="1" hangingPunct="1">
              <a:lnSpc>
                <a:spcPct val="110000"/>
              </a:lnSpc>
              <a:spcBef>
                <a:spcPts val="0"/>
              </a:spcBef>
              <a:buFont typeface="Arial" charset="0"/>
              <a:buChar char="•"/>
            </a:pPr>
            <a:r>
              <a:rPr lang="en-US" altLang="en-US" sz="2600" dirty="0" smtClean="0"/>
              <a:t>Different Capacitors produced different frequencies with different damping factors </a:t>
            </a:r>
          </a:p>
          <a:p>
            <a:pPr eaLnBrk="1" hangingPunct="1">
              <a:lnSpc>
                <a:spcPct val="110000"/>
              </a:lnSpc>
              <a:spcBef>
                <a:spcPts val="0"/>
              </a:spcBef>
              <a:buFont typeface="Arial" charset="0"/>
              <a:buChar char="•"/>
            </a:pPr>
            <a:r>
              <a:rPr lang="en-US" altLang="en-US" sz="2600" dirty="0" smtClean="0"/>
              <a:t>Each had different RS1 and RS2 resistances</a:t>
            </a:r>
          </a:p>
          <a:p>
            <a:pPr eaLnBrk="1" hangingPunct="1">
              <a:lnSpc>
                <a:spcPct val="125000"/>
              </a:lnSpc>
              <a:buSzPct val="100000"/>
              <a:buFont typeface="Arial" charset="0"/>
              <a:buNone/>
            </a:pPr>
            <a:endParaRPr lang="en-US" altLang="en-US" dirty="0"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CE199E4B-44CD-4C5B-8BB7-06FD5A05B8F3}" type="slidenum">
              <a:rPr lang="en-US" altLang="en-US" sz="1000" smtClean="0"/>
              <a:pPr eaLnBrk="1" hangingPunct="1">
                <a:spcBef>
                  <a:spcPct val="0"/>
                </a:spcBef>
                <a:buSzTx/>
                <a:buFontTx/>
                <a:buNone/>
              </a:pPr>
              <a:t>20</a:t>
            </a:fld>
            <a:endParaRPr lang="en-US" altLang="en-US" sz="1000" dirty="0" smtClean="0"/>
          </a:p>
        </p:txBody>
      </p:sp>
      <p:graphicFrame>
        <p:nvGraphicFramePr>
          <p:cNvPr id="2" name="Table 1"/>
          <p:cNvGraphicFramePr>
            <a:graphicFrameLocks noGrp="1"/>
          </p:cNvGraphicFramePr>
          <p:nvPr>
            <p:extLst>
              <p:ext uri="{D42A27DB-BD31-4B8C-83A1-F6EECF244321}">
                <p14:modId xmlns:p14="http://schemas.microsoft.com/office/powerpoint/2010/main" val="1976974093"/>
              </p:ext>
            </p:extLst>
          </p:nvPr>
        </p:nvGraphicFramePr>
        <p:xfrm>
          <a:off x="282101" y="2464260"/>
          <a:ext cx="8550613" cy="4311396"/>
        </p:xfrm>
        <a:graphic>
          <a:graphicData uri="http://schemas.openxmlformats.org/drawingml/2006/table">
            <a:tbl>
              <a:tblPr firstRow="1" firstCol="1" bandRow="1" bandCol="1"/>
              <a:tblGrid>
                <a:gridCol w="1306450"/>
                <a:gridCol w="1414895"/>
                <a:gridCol w="1442965"/>
                <a:gridCol w="1363862"/>
                <a:gridCol w="1502927"/>
                <a:gridCol w="1519514"/>
              </a:tblGrid>
              <a:tr h="338004">
                <a:tc>
                  <a:txBody>
                    <a:bodyPr/>
                    <a:lstStyle/>
                    <a:p>
                      <a:pPr marL="0" marR="0">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Pogo Pin Inductance Calculations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403">
                <a:tc>
                  <a:txBody>
                    <a:bodyPr/>
                    <a:lstStyle/>
                    <a:p>
                      <a:pPr marL="0" marR="0" algn="ctr">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a:t>
                      </a:r>
                    </a:p>
                    <a:p>
                      <a:pPr marL="0" marR="0" algn="ctr">
                        <a:lnSpc>
                          <a:spcPct val="115000"/>
                        </a:lnSpc>
                        <a:spcBef>
                          <a:spcPts val="0"/>
                        </a:spcBef>
                        <a:spcAft>
                          <a:spcPts val="0"/>
                        </a:spcAft>
                      </a:pP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Measured</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Frequency</a:t>
                      </a:r>
                    </a:p>
                    <a:p>
                      <a:pPr marL="0" marR="0" algn="ctr">
                        <a:lnSpc>
                          <a:spcPct val="115000"/>
                        </a:lnSpc>
                        <a:spcBef>
                          <a:spcPts val="0"/>
                        </a:spcBef>
                        <a:spcAft>
                          <a:spcPts val="0"/>
                        </a:spcAft>
                      </a:pP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GHz</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t>
                      </a:r>
                    </a:p>
                    <a:p>
                      <a:pPr marL="0" marR="0" algn="ctr">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Verification Capacitor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Alumina</a:t>
                      </a:r>
                    </a:p>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Series combined capacitance pF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Pogo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Pin calculated inductance </a:t>
                      </a:r>
                      <a:r>
                        <a:rPr lang="en-US" sz="2000" dirty="0">
                          <a:effectLst/>
                          <a:latin typeface="Calibri" panose="020F0502020204030204" pitchFamily="34" charset="0"/>
                          <a:ea typeface="Calibri" panose="020F0502020204030204" pitchFamily="34" charset="0"/>
                          <a:cs typeface="Times New Roman" panose="02020603050405020304" pitchFamily="18" charset="0"/>
                        </a:rPr>
                        <a:t>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S1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Spice Model  Value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for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&gt;1 cycle, </a:t>
                      </a:r>
                      <a:r>
                        <a:rPr lang="en-US" sz="2000" dirty="0">
                          <a:effectLst/>
                          <a:latin typeface="Calibri" panose="020F0502020204030204" pitchFamily="34" charset="0"/>
                          <a:ea typeface="Calibri" panose="020F0502020204030204" pitchFamily="34" charset="0"/>
                          <a:cs typeface="Times New Roman" panose="02020603050405020304" pitchFamily="18" charset="0"/>
                        </a:rPr>
                        <a:t>Ohms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S2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Spice Model  Value for Normal CDM Ohms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2.420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3.236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9.952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6">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343.00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2617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Conclusions</a:t>
            </a:r>
          </a:p>
        </p:txBody>
      </p:sp>
      <p:sp>
        <p:nvSpPr>
          <p:cNvPr id="15363" name="Rectangle 3"/>
          <p:cNvSpPr>
            <a:spLocks noGrp="1" noChangeArrowheads="1"/>
          </p:cNvSpPr>
          <p:nvPr>
            <p:ph idx="1"/>
          </p:nvPr>
        </p:nvSpPr>
        <p:spPr>
          <a:xfrm>
            <a:off x="222183" y="1819411"/>
            <a:ext cx="8770262" cy="3900453"/>
          </a:xfrm>
        </p:spPr>
        <p:txBody>
          <a:bodyPr/>
          <a:lstStyle/>
          <a:p>
            <a:r>
              <a:rPr lang="en-US" sz="2600" dirty="0"/>
              <a:t>The </a:t>
            </a:r>
            <a:r>
              <a:rPr lang="en-US" sz="2600" dirty="0" smtClean="0"/>
              <a:t>frequency response of all 4 individual elements in the CDM measurement chain must be identified. </a:t>
            </a:r>
          </a:p>
          <a:p>
            <a:r>
              <a:rPr lang="en-US" sz="2600" dirty="0" smtClean="0"/>
              <a:t>Calibrated, HF capacitors and uniform frequency response current sensor are needed to improve CDM</a:t>
            </a:r>
          </a:p>
          <a:p>
            <a:r>
              <a:rPr lang="en-US" sz="2600" dirty="0" smtClean="0"/>
              <a:t>Need Methods to identify scope frequency response</a:t>
            </a:r>
          </a:p>
          <a:p>
            <a:r>
              <a:rPr lang="en-US" sz="2600" dirty="0" smtClean="0"/>
              <a:t>The coax loss is minor but should be considered</a:t>
            </a:r>
          </a:p>
          <a:p>
            <a:r>
              <a:rPr lang="en-US" sz="2600" dirty="0" smtClean="0"/>
              <a:t>The basic goal was to improve CDM measurements</a:t>
            </a:r>
          </a:p>
          <a:p>
            <a:r>
              <a:rPr lang="en-US" sz="2600" dirty="0" smtClean="0"/>
              <a:t>Accurate component values assists CDM simulation </a:t>
            </a:r>
            <a:endParaRPr lang="en-US" altLang="en-US" sz="2600" dirty="0" smtClean="0"/>
          </a:p>
          <a:p>
            <a:pPr eaLnBrk="1" hangingPunct="1">
              <a:lnSpc>
                <a:spcPct val="125000"/>
              </a:lnSpc>
              <a:buSzPct val="100000"/>
              <a:buFont typeface="Arial" charset="0"/>
              <a:buNone/>
            </a:pPr>
            <a:endParaRPr lang="en-US" altLang="en-US" dirty="0"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CE199E4B-44CD-4C5B-8BB7-06FD5A05B8F3}" type="slidenum">
              <a:rPr lang="en-US" altLang="en-US" sz="1000" smtClean="0"/>
              <a:pPr eaLnBrk="1" hangingPunct="1">
                <a:spcBef>
                  <a:spcPct val="0"/>
                </a:spcBef>
                <a:buSzTx/>
                <a:buFontTx/>
                <a:buNone/>
              </a:pPr>
              <a:t>21</a:t>
            </a:fld>
            <a:endParaRPr lang="en-US" altLang="en-US" sz="1000" dirty="0" smtClean="0"/>
          </a:p>
        </p:txBody>
      </p:sp>
    </p:spTree>
    <p:extLst>
      <p:ext uri="{BB962C8B-B14F-4D97-AF65-F5344CB8AC3E}">
        <p14:creationId xmlns:p14="http://schemas.microsoft.com/office/powerpoint/2010/main" val="3361303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idx="1"/>
          </p:nvPr>
        </p:nvSpPr>
        <p:spPr>
          <a:xfrm>
            <a:off x="204788" y="1768475"/>
            <a:ext cx="8662987" cy="3754438"/>
          </a:xfrm>
        </p:spPr>
        <p:txBody>
          <a:bodyPr/>
          <a:lstStyle/>
          <a:p>
            <a:pPr>
              <a:lnSpc>
                <a:spcPct val="80000"/>
              </a:lnSpc>
              <a:defRPr/>
            </a:pPr>
            <a:endParaRPr lang="en-US" sz="1800" dirty="0">
              <a:solidFill>
                <a:srgbClr val="010000"/>
              </a:solidFill>
            </a:endParaRPr>
          </a:p>
          <a:p>
            <a:pPr eaLnBrk="1" hangingPunct="1">
              <a:defRPr/>
            </a:pPr>
            <a:r>
              <a:rPr lang="en-US" altLang="en-US" sz="1200" dirty="0"/>
              <a:t>Location</a:t>
            </a:r>
            <a:r>
              <a:rPr lang="en-US" altLang="en-US" sz="1200" dirty="0" smtClean="0"/>
              <a:t>:  C</a:t>
            </a:r>
            <a:r>
              <a:rPr lang="en-US" altLang="en-US" sz="1200" dirty="0"/>
              <a:t>:\1DATA\ESD\CDM\Papers\2016 ESDA\Paper\Power Point\Versions\Version </a:t>
            </a:r>
            <a:r>
              <a:rPr lang="en-US" altLang="en-US" sz="1200" dirty="0" smtClean="0"/>
              <a:t>10.pptx</a:t>
            </a:r>
            <a:endParaRPr lang="en-US" sz="1200" dirty="0"/>
          </a:p>
          <a:p>
            <a:pPr>
              <a:lnSpc>
                <a:spcPct val="80000"/>
              </a:lnSpc>
              <a:defRPr/>
            </a:pPr>
            <a:endParaRPr lang="en-US" sz="1800" dirty="0" smtClean="0"/>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2DA4D835-68E4-4CC0-B208-3273E38DE0CC}" type="slidenum">
              <a:rPr lang="en-US" altLang="en-US" sz="1000" smtClean="0"/>
              <a:pPr eaLnBrk="1" hangingPunct="1">
                <a:spcBef>
                  <a:spcPct val="0"/>
                </a:spcBef>
                <a:buSzTx/>
                <a:buFontTx/>
                <a:buNone/>
              </a:pPr>
              <a:t>22</a:t>
            </a:fld>
            <a:endParaRPr lang="en-US" altLang="en-US" sz="1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Outline</a:t>
            </a:r>
          </a:p>
        </p:txBody>
      </p:sp>
      <p:sp>
        <p:nvSpPr>
          <p:cNvPr id="7171" name="Content Placeholder 2"/>
          <p:cNvSpPr>
            <a:spLocks noGrp="1"/>
          </p:cNvSpPr>
          <p:nvPr>
            <p:ph idx="1"/>
          </p:nvPr>
        </p:nvSpPr>
        <p:spPr>
          <a:xfrm>
            <a:off x="182563" y="1561287"/>
            <a:ext cx="8778875" cy="5157788"/>
          </a:xfrm>
        </p:spPr>
        <p:txBody>
          <a:bodyPr/>
          <a:lstStyle/>
          <a:p>
            <a:pPr eaLnBrk="1" hangingPunct="1">
              <a:defRPr/>
            </a:pPr>
            <a:r>
              <a:rPr lang="en-US" altLang="en-US" sz="3200" dirty="0"/>
              <a:t>Introduction</a:t>
            </a:r>
          </a:p>
          <a:p>
            <a:pPr eaLnBrk="1" hangingPunct="1">
              <a:defRPr/>
            </a:pPr>
            <a:r>
              <a:rPr lang="en-US" altLang="en-US" sz="3200" dirty="0"/>
              <a:t>Background </a:t>
            </a:r>
            <a:r>
              <a:rPr lang="en-US" altLang="en-US" sz="3200" dirty="0" smtClean="0"/>
              <a:t>of existing Measurement Techniques</a:t>
            </a:r>
            <a:endParaRPr lang="en-US" altLang="en-US" sz="3200" dirty="0"/>
          </a:p>
          <a:p>
            <a:pPr eaLnBrk="1" hangingPunct="1">
              <a:defRPr/>
            </a:pPr>
            <a:r>
              <a:rPr lang="en-US" altLang="en-US" sz="3200" dirty="0" smtClean="0"/>
              <a:t>Develop new Measurement </a:t>
            </a:r>
            <a:r>
              <a:rPr lang="en-US" altLang="en-US" sz="3200" dirty="0"/>
              <a:t>Techniques</a:t>
            </a:r>
          </a:p>
          <a:p>
            <a:pPr eaLnBrk="1" hangingPunct="1">
              <a:defRPr/>
            </a:pPr>
            <a:r>
              <a:rPr lang="en-US" altLang="en-US" sz="3200" dirty="0" smtClean="0"/>
              <a:t>Measurement Data</a:t>
            </a:r>
            <a:endParaRPr lang="en-US" altLang="en-US" sz="3200" dirty="0"/>
          </a:p>
          <a:p>
            <a:pPr eaLnBrk="1" hangingPunct="1">
              <a:defRPr/>
            </a:pPr>
            <a:r>
              <a:rPr lang="en-US" altLang="en-US" sz="3200" dirty="0"/>
              <a:t>Spice Analysis</a:t>
            </a:r>
          </a:p>
          <a:p>
            <a:pPr eaLnBrk="1" hangingPunct="1">
              <a:defRPr/>
            </a:pPr>
            <a:r>
              <a:rPr lang="en-US" altLang="en-US" sz="3200" dirty="0"/>
              <a:t>Conclusions</a:t>
            </a:r>
          </a:p>
          <a:p>
            <a:pPr>
              <a:buFont typeface="Arial" charset="0"/>
              <a:buChar char="•"/>
            </a:pPr>
            <a:endParaRPr lang="en-US" altLang="en-US" dirty="0" smtClean="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123404CB-CC4F-4AF2-9830-CE60429FC30F}" type="slidenum">
              <a:rPr lang="en-US" altLang="en-US" sz="1000" smtClean="0"/>
              <a:pPr eaLnBrk="1" hangingPunct="1">
                <a:spcBef>
                  <a:spcPct val="0"/>
                </a:spcBef>
                <a:buSzTx/>
                <a:buFontTx/>
                <a:buNone/>
              </a:pPr>
              <a:t>3</a:t>
            </a:fld>
            <a:endParaRPr lang="en-US" altLang="en-US" sz="1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40467" y="1458912"/>
            <a:ext cx="8626685" cy="4455505"/>
          </a:xfrm>
        </p:spPr>
        <p:txBody>
          <a:bodyPr/>
          <a:lstStyle/>
          <a:p>
            <a:pPr eaLnBrk="1" hangingPunct="1">
              <a:defRPr/>
            </a:pPr>
            <a:r>
              <a:rPr lang="en-US" altLang="en-US" dirty="0"/>
              <a:t>Existing CDM measurements do not correlate between testers</a:t>
            </a:r>
          </a:p>
          <a:p>
            <a:pPr eaLnBrk="1" hangingPunct="1">
              <a:defRPr/>
            </a:pPr>
            <a:r>
              <a:rPr lang="en-US" altLang="en-US" dirty="0"/>
              <a:t>New wide bandwidth scopes </a:t>
            </a:r>
            <a:r>
              <a:rPr lang="en-US" altLang="en-US" dirty="0" smtClean="0"/>
              <a:t>further </a:t>
            </a:r>
            <a:r>
              <a:rPr lang="en-US" altLang="en-US" dirty="0"/>
              <a:t>complicated the problem.</a:t>
            </a:r>
          </a:p>
          <a:p>
            <a:pPr eaLnBrk="1" hangingPunct="1">
              <a:defRPr/>
            </a:pPr>
            <a:r>
              <a:rPr lang="en-US" altLang="en-US" dirty="0"/>
              <a:t>Time domain characterization of the test output does not provide the necessary information to improve the test.</a:t>
            </a:r>
          </a:p>
          <a:p>
            <a:pPr eaLnBrk="1" hangingPunct="1">
              <a:defRPr/>
            </a:pPr>
            <a:r>
              <a:rPr lang="en-US" altLang="en-US" dirty="0"/>
              <a:t>Frequency domain characterization of the measurement components </a:t>
            </a:r>
            <a:r>
              <a:rPr lang="en-US" altLang="en-US" dirty="0" smtClean="0"/>
              <a:t>would be </a:t>
            </a:r>
            <a:r>
              <a:rPr lang="en-US" altLang="en-US" dirty="0"/>
              <a:t>better!</a:t>
            </a:r>
          </a:p>
          <a:p>
            <a:pPr marL="0" indent="0" eaLnBrk="1" hangingPunct="1">
              <a:buNone/>
              <a:defRPr/>
            </a:pPr>
            <a:endParaRPr lang="en-US" alt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B58DC228-47C6-4C57-86ED-E42874BDAE63}" type="slidenum">
              <a:rPr lang="en-US" smtClean="0"/>
              <a:pPr>
                <a:defRPr/>
              </a:pPr>
              <a:t>4</a:t>
            </a:fld>
            <a:endParaRPr lang="en-US"/>
          </a:p>
        </p:txBody>
      </p:sp>
    </p:spTree>
    <p:extLst>
      <p:ext uri="{BB962C8B-B14F-4D97-AF65-F5344CB8AC3E}">
        <p14:creationId xmlns:p14="http://schemas.microsoft.com/office/powerpoint/2010/main" val="55236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Background </a:t>
            </a:r>
          </a:p>
        </p:txBody>
      </p:sp>
      <p:sp>
        <p:nvSpPr>
          <p:cNvPr id="46083" name="Rectangle 3"/>
          <p:cNvSpPr>
            <a:spLocks noGrp="1" noChangeArrowheads="1"/>
          </p:cNvSpPr>
          <p:nvPr>
            <p:ph idx="1"/>
          </p:nvPr>
        </p:nvSpPr>
        <p:spPr>
          <a:xfrm>
            <a:off x="196378" y="1362210"/>
            <a:ext cx="8778875" cy="5157788"/>
          </a:xfrm>
        </p:spPr>
        <p:txBody>
          <a:bodyPr/>
          <a:lstStyle/>
          <a:p>
            <a:pPr eaLnBrk="1" hangingPunct="1">
              <a:lnSpc>
                <a:spcPct val="105000"/>
              </a:lnSpc>
              <a:spcBef>
                <a:spcPts val="600"/>
              </a:spcBef>
              <a:buFont typeface="Arial" charset="0"/>
              <a:buChar char="•"/>
            </a:pPr>
            <a:r>
              <a:rPr lang="en-US" altLang="en-US" dirty="0"/>
              <a:t>The existing verification method </a:t>
            </a:r>
            <a:endParaRPr lang="en-US" altLang="en-US" dirty="0" smtClean="0"/>
          </a:p>
          <a:p>
            <a:pPr marL="0" indent="0" eaLnBrk="1" hangingPunct="1">
              <a:lnSpc>
                <a:spcPct val="105000"/>
              </a:lnSpc>
              <a:spcBef>
                <a:spcPts val="600"/>
              </a:spcBef>
              <a:buNone/>
            </a:pPr>
            <a:r>
              <a:rPr lang="en-US" altLang="en-US" dirty="0"/>
              <a:t> </a:t>
            </a:r>
            <a:r>
              <a:rPr lang="en-US" altLang="en-US" dirty="0" smtClean="0"/>
              <a:t>   consists </a:t>
            </a:r>
            <a:r>
              <a:rPr lang="en-US" altLang="en-US" dirty="0"/>
              <a:t>of </a:t>
            </a:r>
            <a:r>
              <a:rPr lang="en-US" altLang="en-US" dirty="0" smtClean="0"/>
              <a:t>combining </a:t>
            </a:r>
            <a:r>
              <a:rPr lang="en-US" altLang="en-US" dirty="0"/>
              <a:t>All </a:t>
            </a:r>
            <a:r>
              <a:rPr lang="en-US" altLang="en-US" dirty="0" smtClean="0"/>
              <a:t>CDM </a:t>
            </a:r>
          </a:p>
          <a:p>
            <a:pPr marL="0" indent="0" eaLnBrk="1" hangingPunct="1">
              <a:lnSpc>
                <a:spcPct val="105000"/>
              </a:lnSpc>
              <a:spcBef>
                <a:spcPts val="600"/>
              </a:spcBef>
              <a:buNone/>
            </a:pPr>
            <a:r>
              <a:rPr lang="en-US" altLang="en-US" dirty="0"/>
              <a:t> </a:t>
            </a:r>
            <a:r>
              <a:rPr lang="en-US" altLang="en-US" dirty="0" smtClean="0"/>
              <a:t>   components in </a:t>
            </a:r>
            <a:r>
              <a:rPr lang="en-US" altLang="en-US" dirty="0"/>
              <a:t>the Measurement </a:t>
            </a:r>
            <a:endParaRPr lang="en-US" altLang="en-US" dirty="0" smtClean="0"/>
          </a:p>
          <a:p>
            <a:pPr marL="0" indent="0" eaLnBrk="1" hangingPunct="1">
              <a:lnSpc>
                <a:spcPct val="105000"/>
              </a:lnSpc>
              <a:spcBef>
                <a:spcPts val="600"/>
              </a:spcBef>
              <a:buNone/>
            </a:pPr>
            <a:r>
              <a:rPr lang="en-US" altLang="en-US" dirty="0"/>
              <a:t> </a:t>
            </a:r>
            <a:r>
              <a:rPr lang="en-US" altLang="en-US" dirty="0" smtClean="0"/>
              <a:t>   Chain to </a:t>
            </a:r>
            <a:r>
              <a:rPr lang="en-US" altLang="en-US" dirty="0"/>
              <a:t>measure </a:t>
            </a:r>
            <a:r>
              <a:rPr lang="en-US" altLang="en-US" dirty="0" smtClean="0"/>
              <a:t>discharge</a:t>
            </a:r>
          </a:p>
          <a:p>
            <a:pPr marL="0" indent="0" eaLnBrk="1" hangingPunct="1">
              <a:lnSpc>
                <a:spcPct val="105000"/>
              </a:lnSpc>
              <a:spcBef>
                <a:spcPts val="600"/>
              </a:spcBef>
              <a:buNone/>
            </a:pPr>
            <a:r>
              <a:rPr lang="en-US" altLang="en-US" dirty="0"/>
              <a:t> </a:t>
            </a:r>
            <a:r>
              <a:rPr lang="en-US" altLang="en-US" dirty="0" smtClean="0"/>
              <a:t>   waveform with a scope </a:t>
            </a:r>
          </a:p>
          <a:p>
            <a:pPr eaLnBrk="1" hangingPunct="1">
              <a:lnSpc>
                <a:spcPct val="105000"/>
              </a:lnSpc>
              <a:spcBef>
                <a:spcPts val="1600"/>
              </a:spcBef>
            </a:pPr>
            <a:r>
              <a:rPr lang="en-US" altLang="en-US" dirty="0" smtClean="0"/>
              <a:t>This verification method ignored </a:t>
            </a:r>
          </a:p>
          <a:p>
            <a:pPr marL="0" indent="0" eaLnBrk="1" hangingPunct="1">
              <a:lnSpc>
                <a:spcPct val="105000"/>
              </a:lnSpc>
              <a:spcBef>
                <a:spcPts val="600"/>
              </a:spcBef>
              <a:buNone/>
            </a:pPr>
            <a:r>
              <a:rPr lang="en-US" altLang="en-US" dirty="0" smtClean="0"/>
              <a:t>    their </a:t>
            </a:r>
            <a:r>
              <a:rPr lang="en-US" altLang="en-US" dirty="0"/>
              <a:t>individual </a:t>
            </a:r>
            <a:r>
              <a:rPr lang="en-US" altLang="en-US" dirty="0" smtClean="0"/>
              <a:t>and variable </a:t>
            </a:r>
          </a:p>
          <a:p>
            <a:pPr marL="0" indent="0" eaLnBrk="1" hangingPunct="1">
              <a:lnSpc>
                <a:spcPct val="105000"/>
              </a:lnSpc>
              <a:spcBef>
                <a:spcPts val="600"/>
              </a:spcBef>
              <a:buNone/>
            </a:pPr>
            <a:r>
              <a:rPr lang="en-US" altLang="en-US" dirty="0"/>
              <a:t> </a:t>
            </a:r>
            <a:r>
              <a:rPr lang="en-US" altLang="en-US" dirty="0" smtClean="0"/>
              <a:t>   measurement characteristics        </a:t>
            </a:r>
            <a:endParaRPr lang="en-US" alt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5</a:t>
            </a:fld>
            <a:endParaRPr lang="en-US" altLang="en-US" sz="100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234" y="1362210"/>
            <a:ext cx="1786387" cy="5127436"/>
          </a:xfrm>
          <a:prstGeom prst="rect">
            <a:avLst/>
          </a:prstGeom>
        </p:spPr>
      </p:pic>
    </p:spTree>
    <p:extLst>
      <p:ext uri="{BB962C8B-B14F-4D97-AF65-F5344CB8AC3E}">
        <p14:creationId xmlns:p14="http://schemas.microsoft.com/office/powerpoint/2010/main" val="234503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Background </a:t>
            </a:r>
          </a:p>
        </p:txBody>
      </p:sp>
      <p:sp>
        <p:nvSpPr>
          <p:cNvPr id="46083" name="Rectangle 3"/>
          <p:cNvSpPr>
            <a:spLocks noGrp="1" noChangeArrowheads="1"/>
          </p:cNvSpPr>
          <p:nvPr>
            <p:ph idx="1"/>
          </p:nvPr>
        </p:nvSpPr>
        <p:spPr>
          <a:xfrm>
            <a:off x="196378" y="1362210"/>
            <a:ext cx="8778875" cy="5157788"/>
          </a:xfrm>
        </p:spPr>
        <p:txBody>
          <a:bodyPr/>
          <a:lstStyle/>
          <a:p>
            <a:pPr eaLnBrk="1" hangingPunct="1">
              <a:lnSpc>
                <a:spcPct val="125000"/>
              </a:lnSpc>
              <a:buFont typeface="Arial" charset="0"/>
              <a:buChar char="•"/>
            </a:pPr>
            <a:r>
              <a:rPr lang="en-US" altLang="en-US" dirty="0" smtClean="0"/>
              <a:t>The verification module dielectric has been </a:t>
            </a:r>
            <a:r>
              <a:rPr lang="en-US" altLang="en-US" dirty="0"/>
              <a:t>FR4, which when used for a precision Capacitor, has </a:t>
            </a:r>
            <a:r>
              <a:rPr lang="en-US" altLang="en-US" dirty="0" smtClean="0"/>
              <a:t>stability/variability </a:t>
            </a:r>
            <a:r>
              <a:rPr lang="en-US" altLang="en-US" dirty="0"/>
              <a:t>issues</a:t>
            </a:r>
          </a:p>
          <a:p>
            <a:pPr eaLnBrk="1" hangingPunct="1">
              <a:lnSpc>
                <a:spcPct val="125000"/>
              </a:lnSpc>
              <a:buFont typeface="Arial" charset="0"/>
              <a:buChar char="•"/>
            </a:pPr>
            <a:r>
              <a:rPr lang="en-US" altLang="en-US" dirty="0"/>
              <a:t>Other dielectrics were proposed in </a:t>
            </a:r>
            <a:r>
              <a:rPr lang="en-US" altLang="en-US" dirty="0" smtClean="0"/>
              <a:t>our 1999 analysis, </a:t>
            </a:r>
            <a:r>
              <a:rPr lang="en-US" altLang="en-US" dirty="0"/>
              <a:t>but were never </a:t>
            </a:r>
            <a:r>
              <a:rPr lang="en-US" altLang="en-US" dirty="0" smtClean="0"/>
              <a:t>implemented.</a:t>
            </a:r>
            <a:endParaRPr lang="en-US" altLang="en-US" dirty="0"/>
          </a:p>
          <a:p>
            <a:pPr eaLnBrk="1" hangingPunct="1">
              <a:lnSpc>
                <a:spcPct val="125000"/>
              </a:lnSpc>
              <a:buFont typeface="Arial" charset="0"/>
              <a:buChar char="•"/>
            </a:pPr>
            <a:r>
              <a:rPr lang="en-US" altLang="en-US" dirty="0"/>
              <a:t>“Tuned” Cavities in front of current sensing resistor were added to correct low response with 1 GHz scope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6</a:t>
            </a:fld>
            <a:endParaRPr lang="en-US" altLang="en-US" sz="1000" smtClean="0"/>
          </a:p>
        </p:txBody>
      </p:sp>
    </p:spTree>
    <p:extLst>
      <p:ext uri="{BB962C8B-B14F-4D97-AF65-F5344CB8AC3E}">
        <p14:creationId xmlns:p14="http://schemas.microsoft.com/office/powerpoint/2010/main" val="72200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Background </a:t>
            </a:r>
          </a:p>
        </p:txBody>
      </p:sp>
      <p:sp>
        <p:nvSpPr>
          <p:cNvPr id="46083" name="Rectangle 3"/>
          <p:cNvSpPr>
            <a:spLocks noGrp="1" noChangeArrowheads="1"/>
          </p:cNvSpPr>
          <p:nvPr>
            <p:ph idx="1"/>
          </p:nvPr>
        </p:nvSpPr>
        <p:spPr>
          <a:xfrm>
            <a:off x="182563" y="1050925"/>
            <a:ext cx="8778875" cy="5157788"/>
          </a:xfrm>
        </p:spPr>
        <p:txBody>
          <a:bodyPr/>
          <a:lstStyle/>
          <a:p>
            <a:pPr eaLnBrk="1" hangingPunct="1">
              <a:buFont typeface="Arial" charset="0"/>
              <a:buChar char="•"/>
            </a:pPr>
            <a:r>
              <a:rPr lang="en-US" altLang="en-US" dirty="0" smtClean="0"/>
              <a:t>In 1996 We made a 50 ohm coaxial adapter </a:t>
            </a:r>
          </a:p>
          <a:p>
            <a:pPr eaLnBrk="1" hangingPunct="1">
              <a:buFont typeface="Arial" charset="0"/>
              <a:buChar char="•"/>
            </a:pPr>
            <a:r>
              <a:rPr lang="en-US" altLang="en-US" dirty="0" smtClean="0"/>
              <a:t>Connected to the current sensor, it measured the pulse response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smtClean="0"/>
              <a:t>Slide </a:t>
            </a:r>
            <a:fld id="{97DFCE8C-7213-4E89-9798-A51F1B059B5C}" type="slidenum">
              <a:rPr lang="en-US" altLang="en-US" sz="1000" smtClean="0"/>
              <a:pPr eaLnBrk="1" hangingPunct="1">
                <a:spcBef>
                  <a:spcPct val="0"/>
                </a:spcBef>
                <a:buSzTx/>
                <a:buFontTx/>
                <a:buNone/>
              </a:pPr>
              <a:t>7</a:t>
            </a:fld>
            <a:endParaRPr lang="en-US" altLang="en-US" sz="1000" smtClean="0"/>
          </a:p>
        </p:txBody>
      </p:sp>
      <p:pic>
        <p:nvPicPr>
          <p:cNvPr id="3" name="Picture 2"/>
          <p:cNvPicPr>
            <a:picLocks noChangeAspect="1"/>
          </p:cNvPicPr>
          <p:nvPr/>
        </p:nvPicPr>
        <p:blipFill>
          <a:blip r:embed="rId3"/>
          <a:stretch>
            <a:fillRect/>
          </a:stretch>
        </p:blipFill>
        <p:spPr>
          <a:xfrm>
            <a:off x="1362292" y="2786289"/>
            <a:ext cx="6053213" cy="3685579"/>
          </a:xfrm>
          <a:prstGeom prst="rect">
            <a:avLst/>
          </a:prstGeom>
        </p:spPr>
      </p:pic>
      <p:sp>
        <p:nvSpPr>
          <p:cNvPr id="2" name="TextBox 1"/>
          <p:cNvSpPr txBox="1"/>
          <p:nvPr/>
        </p:nvSpPr>
        <p:spPr>
          <a:xfrm>
            <a:off x="2988592" y="2693557"/>
            <a:ext cx="3355727" cy="369332"/>
          </a:xfrm>
          <a:prstGeom prst="rect">
            <a:avLst/>
          </a:prstGeom>
          <a:solidFill>
            <a:schemeClr val="bg1"/>
          </a:solidFill>
        </p:spPr>
        <p:txBody>
          <a:bodyPr wrap="none" lIns="0" tIns="0" rIns="0" bIns="0" rtlCol="0">
            <a:spAutoFit/>
          </a:bodyPr>
          <a:lstStyle/>
          <a:p>
            <a:r>
              <a:rPr lang="en-US" sz="2400" dirty="0" smtClean="0"/>
              <a:t>50 Ohm Coaxial Adaptor</a:t>
            </a:r>
            <a:endParaRPr lang="en-US" sz="2400" dirty="0"/>
          </a:p>
        </p:txBody>
      </p:sp>
      <p:sp>
        <p:nvSpPr>
          <p:cNvPr id="7" name="TextBox 6"/>
          <p:cNvSpPr txBox="1"/>
          <p:nvPr/>
        </p:nvSpPr>
        <p:spPr>
          <a:xfrm>
            <a:off x="4859800" y="3187224"/>
            <a:ext cx="3336491" cy="369332"/>
          </a:xfrm>
          <a:prstGeom prst="rect">
            <a:avLst/>
          </a:prstGeom>
          <a:solidFill>
            <a:schemeClr val="bg1"/>
          </a:solidFill>
        </p:spPr>
        <p:txBody>
          <a:bodyPr wrap="none" lIns="0" tIns="0" rIns="0" bIns="0" rtlCol="0">
            <a:spAutoFit/>
          </a:bodyPr>
          <a:lstStyle/>
          <a:p>
            <a:r>
              <a:rPr lang="en-US" sz="2400" dirty="0" smtClean="0"/>
              <a:t>50 Ohm SMA Connector</a:t>
            </a:r>
            <a:endParaRPr lang="en-US" sz="2400" dirty="0"/>
          </a:p>
        </p:txBody>
      </p:sp>
      <p:sp>
        <p:nvSpPr>
          <p:cNvPr id="8" name="TextBox 7"/>
          <p:cNvSpPr txBox="1"/>
          <p:nvPr/>
        </p:nvSpPr>
        <p:spPr>
          <a:xfrm>
            <a:off x="5705091" y="3629819"/>
            <a:ext cx="1250342" cy="369332"/>
          </a:xfrm>
          <a:prstGeom prst="rect">
            <a:avLst/>
          </a:prstGeom>
          <a:solidFill>
            <a:schemeClr val="bg1"/>
          </a:solidFill>
        </p:spPr>
        <p:txBody>
          <a:bodyPr wrap="none" lIns="0" tIns="0" rIns="0" bIns="0" rtlCol="0">
            <a:spAutoFit/>
          </a:bodyPr>
          <a:lstStyle/>
          <a:p>
            <a:r>
              <a:rPr lang="en-US" sz="2400" dirty="0" smtClean="0"/>
              <a:t>Pogo Pin</a:t>
            </a:r>
            <a:endParaRPr lang="en-US" sz="2400" dirty="0"/>
          </a:p>
        </p:txBody>
      </p:sp>
      <p:sp>
        <p:nvSpPr>
          <p:cNvPr id="9" name="TextBox 8"/>
          <p:cNvSpPr txBox="1"/>
          <p:nvPr/>
        </p:nvSpPr>
        <p:spPr>
          <a:xfrm>
            <a:off x="5621115" y="4975187"/>
            <a:ext cx="3234860" cy="738664"/>
          </a:xfrm>
          <a:prstGeom prst="rect">
            <a:avLst/>
          </a:prstGeom>
          <a:solidFill>
            <a:schemeClr val="bg1"/>
          </a:solidFill>
        </p:spPr>
        <p:txBody>
          <a:bodyPr wrap="none" lIns="0" tIns="0" rIns="0" bIns="0" rtlCol="0">
            <a:spAutoFit/>
          </a:bodyPr>
          <a:lstStyle/>
          <a:p>
            <a:r>
              <a:rPr lang="en-US" sz="2400" dirty="0" smtClean="0"/>
              <a:t>1 Ohm Current Sensing</a:t>
            </a:r>
            <a:br>
              <a:rPr lang="en-US" sz="2400" dirty="0" smtClean="0"/>
            </a:br>
            <a:r>
              <a:rPr lang="en-US" sz="2400" dirty="0" smtClean="0"/>
              <a:t>Resistor Location</a:t>
            </a:r>
            <a:endParaRPr lang="en-US" sz="2400" dirty="0"/>
          </a:p>
        </p:txBody>
      </p:sp>
      <p:sp>
        <p:nvSpPr>
          <p:cNvPr id="10" name="TextBox 9"/>
          <p:cNvSpPr txBox="1"/>
          <p:nvPr/>
        </p:nvSpPr>
        <p:spPr>
          <a:xfrm>
            <a:off x="1182839" y="6003180"/>
            <a:ext cx="3199594" cy="369332"/>
          </a:xfrm>
          <a:prstGeom prst="rect">
            <a:avLst/>
          </a:prstGeom>
          <a:solidFill>
            <a:schemeClr val="bg1"/>
          </a:solidFill>
        </p:spPr>
        <p:txBody>
          <a:bodyPr wrap="none" lIns="0" tIns="0" rIns="0" bIns="0" rtlCol="0">
            <a:spAutoFit/>
          </a:bodyPr>
          <a:lstStyle/>
          <a:p>
            <a:r>
              <a:rPr lang="en-US" sz="2400" dirty="0" smtClean="0"/>
              <a:t>50 Ohm Coax to Scope</a:t>
            </a:r>
            <a:endParaRPr lang="en-US" sz="2400" dirty="0"/>
          </a:p>
        </p:txBody>
      </p:sp>
      <p:sp>
        <p:nvSpPr>
          <p:cNvPr id="11" name="TextBox 10"/>
          <p:cNvSpPr txBox="1"/>
          <p:nvPr/>
        </p:nvSpPr>
        <p:spPr>
          <a:xfrm>
            <a:off x="899839" y="4629079"/>
            <a:ext cx="1027525" cy="738664"/>
          </a:xfrm>
          <a:prstGeom prst="rect">
            <a:avLst/>
          </a:prstGeom>
          <a:solidFill>
            <a:schemeClr val="bg1"/>
          </a:solidFill>
        </p:spPr>
        <p:txBody>
          <a:bodyPr wrap="none" lIns="0" tIns="0" rIns="0" bIns="0" rtlCol="0">
            <a:spAutoFit/>
          </a:bodyPr>
          <a:lstStyle/>
          <a:p>
            <a:r>
              <a:rPr lang="en-US" sz="2400" dirty="0" smtClean="0"/>
              <a:t>Current</a:t>
            </a:r>
            <a:br>
              <a:rPr lang="en-US" sz="2400" dirty="0" smtClean="0"/>
            </a:br>
            <a:r>
              <a:rPr lang="en-US" sz="2400" dirty="0" smtClean="0"/>
              <a:t>Sensor</a:t>
            </a:r>
            <a:endParaRPr lang="en-US" sz="2400" dirty="0"/>
          </a:p>
        </p:txBody>
      </p:sp>
      <p:sp>
        <p:nvSpPr>
          <p:cNvPr id="12" name="TextBox 11"/>
          <p:cNvSpPr txBox="1"/>
          <p:nvPr/>
        </p:nvSpPr>
        <p:spPr>
          <a:xfrm rot="-5400000">
            <a:off x="827536" y="3726635"/>
            <a:ext cx="1078821" cy="369332"/>
          </a:xfrm>
          <a:prstGeom prst="rect">
            <a:avLst/>
          </a:prstGeom>
          <a:solidFill>
            <a:schemeClr val="bg1"/>
          </a:solidFill>
        </p:spPr>
        <p:txBody>
          <a:bodyPr wrap="none" lIns="0" tIns="0" rIns="0" bIns="0" rtlCol="0">
            <a:spAutoFit/>
          </a:bodyPr>
          <a:lstStyle/>
          <a:p>
            <a:r>
              <a:rPr lang="en-US" sz="2400" smtClean="0"/>
              <a:t>Adapter</a:t>
            </a:r>
            <a:endParaRPr lang="en-US" sz="2400" dirty="0"/>
          </a:p>
        </p:txBody>
      </p:sp>
      <p:sp>
        <p:nvSpPr>
          <p:cNvPr id="4" name="Rectangle 3"/>
          <p:cNvSpPr/>
          <p:nvPr/>
        </p:nvSpPr>
        <p:spPr bwMode="auto">
          <a:xfrm>
            <a:off x="5260622" y="6003180"/>
            <a:ext cx="778934" cy="2055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5260622" y="5991891"/>
            <a:ext cx="925689" cy="2506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316089" y="5713852"/>
            <a:ext cx="583750" cy="278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7173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Background </a:t>
            </a:r>
          </a:p>
        </p:txBody>
      </p:sp>
      <p:sp>
        <p:nvSpPr>
          <p:cNvPr id="46083" name="Rectangle 3"/>
          <p:cNvSpPr>
            <a:spLocks noGrp="1" noChangeArrowheads="1"/>
          </p:cNvSpPr>
          <p:nvPr>
            <p:ph idx="1"/>
          </p:nvPr>
        </p:nvSpPr>
        <p:spPr/>
        <p:txBody>
          <a:bodyPr/>
          <a:lstStyle/>
          <a:p>
            <a:pPr eaLnBrk="1" hangingPunct="1">
              <a:lnSpc>
                <a:spcPct val="125000"/>
              </a:lnSpc>
              <a:buFont typeface="Arial" charset="0"/>
              <a:buChar char="•"/>
            </a:pPr>
            <a:r>
              <a:rPr lang="en-US" altLang="en-US" dirty="0"/>
              <a:t>Pulse response of 6 current sensors</a:t>
            </a:r>
          </a:p>
          <a:p>
            <a:pPr eaLnBrk="1" hangingPunct="1">
              <a:lnSpc>
                <a:spcPct val="125000"/>
              </a:lnSpc>
              <a:buFont typeface="Arial" charset="0"/>
              <a:buChar char="•"/>
            </a:pPr>
            <a:endParaRPr lang="en-US" altLang="en-US" dirty="0" smtClean="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125000"/>
              <a:buFont typeface="Arial" charset="0"/>
              <a:buChar char="•"/>
              <a:defRPr sz="28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400">
                <a:solidFill>
                  <a:schemeClr val="tx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SzTx/>
              <a:buFontTx/>
              <a:buNone/>
            </a:pPr>
            <a:r>
              <a:rPr lang="en-US" altLang="en-US" sz="1000" dirty="0" smtClean="0"/>
              <a:t>Slide </a:t>
            </a:r>
            <a:fld id="{97DFCE8C-7213-4E89-9798-A51F1B059B5C}" type="slidenum">
              <a:rPr lang="en-US" altLang="en-US" sz="1000" smtClean="0"/>
              <a:pPr eaLnBrk="1" hangingPunct="1">
                <a:spcBef>
                  <a:spcPct val="0"/>
                </a:spcBef>
                <a:buSzTx/>
                <a:buFontTx/>
                <a:buNone/>
              </a:pPr>
              <a:t>8</a:t>
            </a:fld>
            <a:endParaRPr lang="en-US" altLang="en-US" sz="100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59" t="17064" r="10532" b="5660"/>
          <a:stretch/>
        </p:blipFill>
        <p:spPr>
          <a:xfrm>
            <a:off x="277141" y="1546698"/>
            <a:ext cx="8320901" cy="4912468"/>
          </a:xfrm>
          <a:prstGeom prst="rect">
            <a:avLst/>
          </a:prstGeom>
        </p:spPr>
      </p:pic>
    </p:spTree>
    <p:extLst>
      <p:ext uri="{BB962C8B-B14F-4D97-AF65-F5344CB8AC3E}">
        <p14:creationId xmlns:p14="http://schemas.microsoft.com/office/powerpoint/2010/main" val="2315458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Techniques</a:t>
            </a:r>
          </a:p>
        </p:txBody>
      </p:sp>
      <p:sp>
        <p:nvSpPr>
          <p:cNvPr id="3" name="Content Placeholder 2"/>
          <p:cNvSpPr>
            <a:spLocks noGrp="1"/>
          </p:cNvSpPr>
          <p:nvPr>
            <p:ph idx="1"/>
          </p:nvPr>
        </p:nvSpPr>
        <p:spPr>
          <a:xfrm>
            <a:off x="188913" y="1220787"/>
            <a:ext cx="8778240" cy="5157788"/>
          </a:xfrm>
        </p:spPr>
        <p:txBody>
          <a:bodyPr/>
          <a:lstStyle/>
          <a:p>
            <a:pPr eaLnBrk="1" hangingPunct="1">
              <a:defRPr/>
            </a:pPr>
            <a:r>
              <a:rPr lang="en-US" altLang="en-US" dirty="0" smtClean="0"/>
              <a:t>CDM Measurement Chain</a:t>
            </a:r>
            <a:endParaRPr lang="en-US" altLang="en-US" dirty="0"/>
          </a:p>
          <a:p>
            <a:pPr eaLnBrk="1" hangingPunct="1">
              <a:defRPr/>
            </a:pPr>
            <a:endParaRPr lang="en-US" alt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dirty="0" smtClean="0">
                <a:solidFill>
                  <a:srgbClr val="000000"/>
                </a:solidFill>
              </a:rPr>
              <a:t>Slide </a:t>
            </a:r>
            <a:fld id="{B58DC228-47C6-4C57-86ED-E42874BDAE63}" type="slidenum">
              <a:rPr lang="en-US" smtClean="0">
                <a:solidFill>
                  <a:srgbClr val="000000"/>
                </a:solidFill>
              </a:rPr>
              <a:pPr>
                <a:defRPr/>
              </a:pPr>
              <a:t>9</a:t>
            </a:fld>
            <a:endParaRPr lang="en-US" dirty="0">
              <a:solidFill>
                <a:srgbClr val="0000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1" t="14042" r="1773" b="14610"/>
          <a:stretch/>
        </p:blipFill>
        <p:spPr>
          <a:xfrm>
            <a:off x="317318" y="1723687"/>
            <a:ext cx="8521430" cy="4893013"/>
          </a:xfrm>
          <a:prstGeom prst="rect">
            <a:avLst/>
          </a:prstGeom>
        </p:spPr>
      </p:pic>
    </p:spTree>
    <p:extLst>
      <p:ext uri="{BB962C8B-B14F-4D97-AF65-F5344CB8AC3E}">
        <p14:creationId xmlns:p14="http://schemas.microsoft.com/office/powerpoint/2010/main" val="368192661"/>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C00000"/>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TotalTime>
  <Words>3526</Words>
  <Application>Microsoft Office PowerPoint</Application>
  <PresentationFormat>On-screen Show (4:3)</PresentationFormat>
  <Paragraphs>437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Bookman Old Style</vt:lpstr>
      <vt:lpstr>Calibri</vt:lpstr>
      <vt:lpstr>Times New Roman</vt:lpstr>
      <vt:lpstr>Verdana</vt:lpstr>
      <vt:lpstr>Default Design</vt:lpstr>
      <vt:lpstr>Improving CDM Measurements With Frequency Domain Specifications   Jon Barth,  John Richner,  Leo G Henry</vt:lpstr>
      <vt:lpstr>Objectives</vt:lpstr>
      <vt:lpstr>Outline</vt:lpstr>
      <vt:lpstr>INTRODUCTION</vt:lpstr>
      <vt:lpstr>Background </vt:lpstr>
      <vt:lpstr>Background </vt:lpstr>
      <vt:lpstr>Background </vt:lpstr>
      <vt:lpstr>Background </vt:lpstr>
      <vt:lpstr>Measurement Techniques</vt:lpstr>
      <vt:lpstr>Measurement Techniques </vt:lpstr>
      <vt:lpstr>Measurement Techniques </vt:lpstr>
      <vt:lpstr>Measurement Techniques </vt:lpstr>
      <vt:lpstr>Measurement Techniques </vt:lpstr>
      <vt:lpstr>Measurement Data </vt:lpstr>
      <vt:lpstr>Measurement Data</vt:lpstr>
      <vt:lpstr>Measurement Data </vt:lpstr>
      <vt:lpstr>Measurement Data</vt:lpstr>
      <vt:lpstr>Scope Response</vt:lpstr>
      <vt:lpstr>Spice Analysis </vt:lpstr>
      <vt:lpstr>Spice Analysis </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EOS/ESD Symposium Presentation Template</dc:title>
  <dc:creator>Michael Khazhinsky;Theo Smedes</dc:creator>
  <cp:lastModifiedBy>Jon Barth</cp:lastModifiedBy>
  <cp:revision>391</cp:revision>
  <cp:lastPrinted>2016-08-05T22:29:11Z</cp:lastPrinted>
  <dcterms:created xsi:type="dcterms:W3CDTF">2004-06-05T20:06:49Z</dcterms:created>
  <dcterms:modified xsi:type="dcterms:W3CDTF">2016-08-05T23:02:15Z</dcterms:modified>
</cp:coreProperties>
</file>